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63" r:id="rId3"/>
    <p:sldId id="429" r:id="rId4"/>
    <p:sldId id="278" r:id="rId5"/>
    <p:sldId id="267" r:id="rId6"/>
    <p:sldId id="431" r:id="rId7"/>
    <p:sldId id="435" r:id="rId8"/>
    <p:sldId id="320" r:id="rId9"/>
    <p:sldId id="389" r:id="rId10"/>
    <p:sldId id="448" r:id="rId11"/>
    <p:sldId id="436" r:id="rId12"/>
    <p:sldId id="311" r:id="rId13"/>
    <p:sldId id="314" r:id="rId14"/>
    <p:sldId id="316" r:id="rId15"/>
    <p:sldId id="437" r:id="rId16"/>
    <p:sldId id="300" r:id="rId17"/>
    <p:sldId id="301" r:id="rId18"/>
    <p:sldId id="438" r:id="rId19"/>
    <p:sldId id="384" r:id="rId20"/>
    <p:sldId id="385" r:id="rId21"/>
    <p:sldId id="439" r:id="rId22"/>
    <p:sldId id="397" r:id="rId23"/>
    <p:sldId id="399" r:id="rId24"/>
    <p:sldId id="447" r:id="rId25"/>
    <p:sldId id="400" r:id="rId26"/>
    <p:sldId id="432" r:id="rId27"/>
    <p:sldId id="317" r:id="rId28"/>
    <p:sldId id="362" r:id="rId29"/>
    <p:sldId id="401" r:id="rId30"/>
    <p:sldId id="370" r:id="rId31"/>
    <p:sldId id="372" r:id="rId32"/>
    <p:sldId id="373" r:id="rId33"/>
    <p:sldId id="445" r:id="rId34"/>
    <p:sldId id="427" r:id="rId35"/>
    <p:sldId id="433" r:id="rId36"/>
    <p:sldId id="444" r:id="rId37"/>
    <p:sldId id="302" r:id="rId38"/>
    <p:sldId id="371" r:id="rId39"/>
    <p:sldId id="426" r:id="rId40"/>
    <p:sldId id="308" r:id="rId41"/>
    <p:sldId id="390" r:id="rId42"/>
    <p:sldId id="449" r:id="rId43"/>
    <p:sldId id="361" r:id="rId44"/>
    <p:sldId id="309" r:id="rId45"/>
    <p:sldId id="443" r:id="rId46"/>
    <p:sldId id="374" r:id="rId47"/>
    <p:sldId id="377" r:id="rId48"/>
    <p:sldId id="404" r:id="rId49"/>
    <p:sldId id="376" r:id="rId50"/>
    <p:sldId id="378" r:id="rId51"/>
    <p:sldId id="402" r:id="rId52"/>
    <p:sldId id="318" r:id="rId53"/>
    <p:sldId id="428" r:id="rId54"/>
    <p:sldId id="434" r:id="rId55"/>
    <p:sldId id="413" r:id="rId56"/>
    <p:sldId id="414" r:id="rId57"/>
    <p:sldId id="415" r:id="rId58"/>
    <p:sldId id="405" r:id="rId59"/>
    <p:sldId id="446" r:id="rId6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6D5047"/>
    <a:srgbClr val="A8B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 autoAdjust="0"/>
    <p:restoredTop sz="94629" autoAdjust="0"/>
  </p:normalViewPr>
  <p:slideViewPr>
    <p:cSldViewPr>
      <p:cViewPr varScale="1">
        <p:scale>
          <a:sx n="61" d="100"/>
          <a:sy n="61" d="100"/>
        </p:scale>
        <p:origin x="-7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263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24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886BC-D6FA-432E-8229-C900A3CC2B28}" type="datetimeFigureOut">
              <a:rPr lang="fr-FR" smtClean="0"/>
              <a:t>19/10/2017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1DF1-DA3B-4BE7-996B-D3A5EFCFD6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46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B8B8B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A4FF-E1E5-4A3D-AAAD-387D41046D27}" type="datetime1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1540573" cy="201622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5805263"/>
            <a:ext cx="9144000" cy="1075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3527914" y="5445224"/>
            <a:ext cx="1874777" cy="288032"/>
          </a:xfrm>
          <a:prstGeom prst="rect">
            <a:avLst/>
          </a:prstGeom>
          <a:solidFill>
            <a:srgbClr val="A8B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 userDrawn="1"/>
        </p:nvSpPr>
        <p:spPr>
          <a:xfrm>
            <a:off x="5402691" y="54452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7277468" y="54452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96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442686" y="1556793"/>
            <a:ext cx="7211144" cy="403244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7D229-C658-45E7-AA43-DA7A02E76D6E}" type="datetime1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024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692696"/>
            <a:ext cx="2057400" cy="5433467"/>
          </a:xfrm>
        </p:spPr>
        <p:txBody>
          <a:bodyPr vert="eaVert"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92696"/>
            <a:ext cx="6019800" cy="5433467"/>
          </a:xfrm>
        </p:spPr>
        <p:txBody>
          <a:bodyPr vert="eaVert"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532F-C4B4-4AC6-9FCA-901B2D78082B}" type="datetime1">
              <a:rPr lang="fr-FR" smtClean="0"/>
              <a:t>19/10/2017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1134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e 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91880" y="2348880"/>
            <a:ext cx="4966320" cy="1251570"/>
          </a:xfrm>
        </p:spPr>
        <p:txBody>
          <a:bodyPr anchor="t"/>
          <a:lstStyle>
            <a:lvl1pPr>
              <a:defRPr>
                <a:solidFill>
                  <a:srgbClr val="6D5047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3886200"/>
            <a:ext cx="4968552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B8B8B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527914" y="1844824"/>
            <a:ext cx="1874777" cy="288032"/>
          </a:xfrm>
          <a:prstGeom prst="rect">
            <a:avLst/>
          </a:prstGeom>
          <a:solidFill>
            <a:srgbClr val="A8B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5402691" y="1844824"/>
            <a:ext cx="1874777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7277468" y="1844824"/>
            <a:ext cx="1874777" cy="288032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0" y="332656"/>
            <a:ext cx="2051720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A65C-93F1-421C-B5C6-EDFA4A25A792}" type="datetime1">
              <a:rPr lang="fr-FR" smtClean="0"/>
              <a:t>19/10/2017</a:t>
            </a:fld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02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2BABE-F50E-447B-B259-39D0DA4B90B8}" type="datetime1">
              <a:rPr lang="fr-FR" smtClean="0"/>
              <a:t>19/10/2017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841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4A6D7-B860-44F4-AD91-A0C2CB812B25}" type="datetime1">
              <a:rPr lang="fr-FR" smtClean="0"/>
              <a:t>19/10/2017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22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0298-BCFA-4F47-961C-01FE05A6909C}" type="datetime1">
              <a:rPr lang="fr-FR" smtClean="0"/>
              <a:t>19/10/2017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77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55565-A6C5-4AED-951B-068DD757C4FD}" type="datetime1">
              <a:rPr lang="fr-FR" smtClean="0"/>
              <a:t>19/10/2017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43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5B05-31FA-41C2-96B0-FF05FC5477A3}" type="datetime1">
              <a:rPr lang="fr-FR" smtClean="0"/>
              <a:t>19/10/2017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1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73050"/>
            <a:ext cx="1989857" cy="779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68760"/>
            <a:ext cx="3008313" cy="48574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E49F-DE3F-4CF5-98D9-0EB31AE72CF7}" type="datetime1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419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0317-FCCC-44D7-A334-F1D5AC0556F0}" type="datetime1">
              <a:rPr lang="fr-FR" smtClean="0"/>
              <a:t>19/10/2017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Introduction à Openstack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44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384053"/>
            <a:ext cx="1402632" cy="36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67944" y="6384053"/>
            <a:ext cx="4104456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66" y="6381328"/>
            <a:ext cx="533086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  <a:effectLst/>
              </a:defRPr>
            </a:lvl1pPr>
          </a:lstStyle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75656" y="428"/>
            <a:ext cx="7211144" cy="1124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2686" y="1556793"/>
            <a:ext cx="7211144" cy="448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9552" y="6381328"/>
            <a:ext cx="870010" cy="360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61768C44-08D5-48A1-A3C1-76C14C1DB922}" type="datetime1">
              <a:rPr lang="fr-FR" smtClean="0"/>
              <a:t>19/10/2017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  <a:noFill/>
        </p:spPr>
        <p:txBody>
          <a:bodyPr vert="horz" lIns="91440" tIns="45720" rIns="14400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92696"/>
            <a:ext cx="467544" cy="360040"/>
          </a:xfrm>
          <a:prstGeom prst="rect">
            <a:avLst/>
          </a:prstGeom>
          <a:solidFill>
            <a:srgbClr val="A8B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467544" y="692696"/>
            <a:ext cx="467544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935088" y="692696"/>
            <a:ext cx="467544" cy="360040"/>
          </a:xfrm>
          <a:prstGeom prst="rect">
            <a:avLst/>
          </a:prstGeom>
          <a:solidFill>
            <a:srgbClr val="6D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1475656" y="6381328"/>
            <a:ext cx="2520280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Institut Mines-Télécom</a:t>
            </a:r>
            <a:endParaRPr lang="fr-FR" sz="1000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42676"/>
            <a:ext cx="719724" cy="7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rgbClr val="A8B50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A8B50A"/>
        </a:buClr>
        <a:buSzPct val="100000"/>
        <a:buFont typeface="Wingdings" pitchFamily="2" charset="2"/>
        <a:buChar char="n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Clr>
          <a:srgbClr val="6D5047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1489"/>
        </a:buClr>
        <a:buFont typeface="Arial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stackalytics.com/?release=mitaka" TargetMode="External"/><Relationship Id="rId3" Type="http://schemas.openxmlformats.org/officeDocument/2006/relationships/hyperlink" Target="http://releases.openstack.org/" TargetMode="External"/><Relationship Id="rId7" Type="http://schemas.openxmlformats.org/officeDocument/2006/relationships/hyperlink" Target="http://tarballs.openstack.org/" TargetMode="External"/><Relationship Id="rId2" Type="http://schemas.openxmlformats.org/officeDocument/2006/relationships/hyperlink" Target="https://wiki.openstack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.openstack.org/" TargetMode="External"/><Relationship Id="rId5" Type="http://schemas.openxmlformats.org/officeDocument/2006/relationships/hyperlink" Target="https://review.openstack.org/" TargetMode="External"/><Relationship Id="rId4" Type="http://schemas.openxmlformats.org/officeDocument/2006/relationships/hyperlink" Target="https://launchpad.net/openstack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stack.org/developer/devstack/" TargetMode="External"/><Relationship Id="rId2" Type="http://schemas.openxmlformats.org/officeDocument/2006/relationships/hyperlink" Target="http://trystack.org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à </a:t>
            </a:r>
            <a:r>
              <a:rPr lang="fr-FR" dirty="0" err="1" smtClean="0"/>
              <a:t>Openstack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latin typeface="Arial" charset="0"/>
              </a:rPr>
              <a:t>Emmanuel </a:t>
            </a:r>
            <a:r>
              <a:rPr lang="fr-FR" dirty="0" err="1">
                <a:latin typeface="Arial" charset="0"/>
              </a:rPr>
              <a:t>Braux</a:t>
            </a:r>
            <a:endParaRPr lang="fr-FR" dirty="0">
              <a:latin typeface="Arial" charset="0"/>
            </a:endParaRPr>
          </a:p>
          <a:p>
            <a:r>
              <a:rPr lang="fr-FR" dirty="0">
                <a:latin typeface="Arial" charset="0"/>
              </a:rPr>
              <a:t>Institut Mines Telecom / Télécom Bretagne</a:t>
            </a:r>
          </a:p>
          <a:p>
            <a:r>
              <a:rPr lang="fr-FR" sz="1700" i="1">
                <a:latin typeface="Arial" charset="0"/>
              </a:rPr>
              <a:t>emmanuel.braux@telecom-bretagne.eu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Releases </a:t>
            </a:r>
            <a:r>
              <a:rPr lang="fr-FR" dirty="0" err="1"/>
              <a:t>T</a:t>
            </a:r>
            <a:r>
              <a:rPr lang="fr-FR" dirty="0" err="1" smtClean="0"/>
              <a:t>imeline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7224589" cy="4622918"/>
          </a:xfrm>
          <a:ln>
            <a:solidFill>
              <a:schemeClr val="accent1"/>
            </a:solidFill>
          </a:ln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75656" y="587727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https://releases.openstack.org/</a:t>
            </a:r>
          </a:p>
        </p:txBody>
      </p:sp>
    </p:spTree>
    <p:extLst>
      <p:ext uri="{BB962C8B-B14F-4D97-AF65-F5344CB8AC3E}">
        <p14:creationId xmlns:p14="http://schemas.microsoft.com/office/powerpoint/2010/main" val="41472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348880"/>
            <a:ext cx="4968552" cy="37444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Historique</a:t>
            </a:r>
          </a:p>
          <a:p>
            <a:pPr lvl="1" algn="l"/>
            <a:r>
              <a:rPr lang="fr-FR" sz="2400" b="1" dirty="0">
                <a:solidFill>
                  <a:schemeClr val="tx1"/>
                </a:solidFill>
              </a:rPr>
              <a:t>Gouvernance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Communauté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Packaging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Développement</a:t>
            </a: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39938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802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fondation </a:t>
            </a:r>
            <a:r>
              <a:rPr lang="fr-FR" dirty="0" err="1"/>
              <a:t>OpenStack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fr-FR" dirty="0" smtClean="0"/>
              <a:t>Créé en 2012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Entité indépendante de </a:t>
            </a:r>
            <a:r>
              <a:rPr lang="fr-FR" dirty="0"/>
              <a:t>gouvernance principale du projet</a:t>
            </a:r>
          </a:p>
          <a:p>
            <a:pPr>
              <a:spcBef>
                <a:spcPts val="1200"/>
              </a:spcBef>
            </a:pPr>
            <a:r>
              <a:rPr lang="fr-FR" dirty="0"/>
              <a:t>Les membres du </a:t>
            </a:r>
            <a:r>
              <a:rPr lang="fr-FR" dirty="0" smtClean="0"/>
              <a:t>« </a:t>
            </a:r>
            <a:r>
              <a:rPr lang="fr-FR" dirty="0" err="1" smtClean="0"/>
              <a:t>board</a:t>
            </a:r>
            <a:r>
              <a:rPr lang="fr-FR" dirty="0" smtClean="0"/>
              <a:t> of </a:t>
            </a:r>
            <a:r>
              <a:rPr lang="fr-FR" dirty="0" err="1" smtClean="0"/>
              <a:t>directors</a:t>
            </a:r>
            <a:r>
              <a:rPr lang="fr-FR" dirty="0" smtClean="0"/>
              <a:t> » sont </a:t>
            </a:r>
            <a:r>
              <a:rPr lang="fr-FR" dirty="0"/>
              <a:t>issus des entreprises sponsors et </a:t>
            </a:r>
            <a:r>
              <a:rPr lang="fr-FR" dirty="0" smtClean="0"/>
              <a:t>élus par les </a:t>
            </a:r>
            <a:r>
              <a:rPr lang="fr-FR" dirty="0"/>
              <a:t>membres individuels</a:t>
            </a:r>
          </a:p>
          <a:p>
            <a:pPr>
              <a:spcBef>
                <a:spcPts val="1200"/>
              </a:spcBef>
            </a:pPr>
            <a:r>
              <a:rPr lang="fr-FR" dirty="0"/>
              <a:t>Tout le monde peut devenir membre individuel </a:t>
            </a:r>
            <a:r>
              <a:rPr lang="fr-FR" dirty="0" smtClean="0"/>
              <a:t>(gratuitement)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Supporte le projet par différents moyens :</a:t>
            </a:r>
          </a:p>
          <a:p>
            <a:pPr lvl="1"/>
            <a:r>
              <a:rPr lang="fr-FR" dirty="0" smtClean="0"/>
              <a:t>Evénements : organisation (</a:t>
            </a:r>
            <a:r>
              <a:rPr lang="fr-FR" dirty="0" err="1" smtClean="0"/>
              <a:t>Summits</a:t>
            </a:r>
            <a:r>
              <a:rPr lang="fr-FR" dirty="0" smtClean="0"/>
              <a:t>) ou participation (OSCON, etc.)</a:t>
            </a:r>
          </a:p>
          <a:p>
            <a:pPr lvl="1"/>
            <a:r>
              <a:rPr lang="fr-FR" dirty="0" smtClean="0"/>
              <a:t>Infrastructure de développement (serveurs)</a:t>
            </a:r>
          </a:p>
          <a:p>
            <a:pPr lvl="1"/>
            <a:r>
              <a:rPr lang="fr-FR" dirty="0" smtClean="0"/>
              <a:t>Ressources humaines : marketing, release manager, quelques développeurs (principalement sur l’infrastructure)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Plus de 850 organisations à travers le monde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Plus de 9500 membres individuels dans 100 pays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4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OpenStack</a:t>
            </a:r>
            <a:r>
              <a:rPr lang="fr-FR" dirty="0" smtClean="0"/>
              <a:t> Nation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60212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https://www.openstack.org/foundation</a:t>
            </a:r>
            <a:r>
              <a:rPr lang="fr-FR" dirty="0"/>
              <a:t>/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12776"/>
            <a:ext cx="2667000" cy="3324225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86" y="1340768"/>
            <a:ext cx="2676525" cy="33242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2676525" cy="332422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237" y="4869160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“define </a:t>
            </a:r>
            <a:r>
              <a:rPr lang="en-US" sz="1600" dirty="0"/>
              <a:t>and steward the technical direction of </a:t>
            </a:r>
            <a:r>
              <a:rPr lang="en-US" sz="1600" dirty="0" smtClean="0"/>
              <a:t>OpenStack”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603295" y="4869160"/>
            <a:ext cx="2480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“provides </a:t>
            </a:r>
            <a:r>
              <a:rPr lang="en-US" sz="1600" dirty="0"/>
              <a:t>strategic and financial oversight of Foundation resources and </a:t>
            </a:r>
            <a:r>
              <a:rPr lang="en-US" sz="1600" dirty="0" smtClean="0"/>
              <a:t>staff”.</a:t>
            </a:r>
            <a:endParaRPr lang="fr-FR" sz="16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516216" y="4797152"/>
            <a:ext cx="2376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“represent </a:t>
            </a:r>
            <a:r>
              <a:rPr lang="en-US" sz="1600" dirty="0"/>
              <a:t>a broad set of enterprise, academic and service provider </a:t>
            </a:r>
            <a:r>
              <a:rPr lang="en-US" sz="1600" dirty="0" smtClean="0"/>
              <a:t>users”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882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/>
              <a:t>Summit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dirty="0"/>
              <a:t>Aux USA jusqu’en 2013</a:t>
            </a:r>
          </a:p>
          <a:p>
            <a:pPr>
              <a:spcBef>
                <a:spcPts val="1200"/>
              </a:spcBef>
            </a:pPr>
            <a:r>
              <a:rPr lang="fr-FR" dirty="0"/>
              <a:t>Aujourd’hui : alternance USA et Asie/Europe</a:t>
            </a:r>
          </a:p>
          <a:p>
            <a:pPr>
              <a:spcBef>
                <a:spcPts val="1200"/>
              </a:spcBef>
            </a:pPr>
            <a:r>
              <a:rPr lang="fr-FR" dirty="0"/>
              <a:t>Quelques centaines au </a:t>
            </a:r>
            <a:r>
              <a:rPr lang="fr-FR" dirty="0" smtClean="0"/>
              <a:t>début à </a:t>
            </a:r>
            <a:r>
              <a:rPr lang="fr-FR" dirty="0"/>
              <a:t>4500 de participants aujourd’hui</a:t>
            </a:r>
          </a:p>
          <a:p>
            <a:pPr>
              <a:spcBef>
                <a:spcPts val="1200"/>
              </a:spcBef>
            </a:pPr>
            <a:r>
              <a:rPr lang="fr-FR" dirty="0"/>
              <a:t>En </a:t>
            </a:r>
            <a:r>
              <a:rPr lang="fr-FR" dirty="0" smtClean="0"/>
              <a:t>parallèle </a:t>
            </a:r>
            <a:r>
              <a:rPr lang="fr-FR" dirty="0"/>
              <a:t>: </a:t>
            </a:r>
            <a:r>
              <a:rPr lang="fr-FR" dirty="0" smtClean="0"/>
              <a:t>conférence </a:t>
            </a:r>
            <a:r>
              <a:rPr lang="fr-FR" dirty="0"/>
              <a:t>(utilisateurs, </a:t>
            </a:r>
            <a:r>
              <a:rPr lang="fr-FR" dirty="0" smtClean="0"/>
              <a:t>décideurs</a:t>
            </a:r>
            <a:r>
              <a:rPr lang="fr-FR" dirty="0"/>
              <a:t>) et Design </a:t>
            </a:r>
            <a:r>
              <a:rPr lang="fr-FR" dirty="0" err="1" smtClean="0"/>
              <a:t>Summit</a:t>
            </a:r>
            <a:r>
              <a:rPr lang="fr-FR" dirty="0" smtClean="0"/>
              <a:t> (développeurs</a:t>
            </a:r>
            <a:r>
              <a:rPr lang="fr-FR" dirty="0"/>
              <a:t>)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Détermine </a:t>
            </a:r>
            <a:r>
              <a:rPr lang="fr-FR" dirty="0"/>
              <a:t>le nom de la release : lieu/ville </a:t>
            </a:r>
            <a:r>
              <a:rPr lang="fr-FR" dirty="0" smtClean="0"/>
              <a:t>à proximité </a:t>
            </a:r>
            <a:r>
              <a:rPr lang="fr-FR" dirty="0"/>
              <a:t>du </a:t>
            </a:r>
            <a:r>
              <a:rPr lang="fr-FR" dirty="0" err="1" smtClean="0"/>
              <a:t>Summit</a:t>
            </a:r>
            <a:endParaRPr lang="fr-FR" dirty="0" smtClean="0"/>
          </a:p>
          <a:p>
            <a:pPr>
              <a:spcBef>
                <a:spcPts val="1200"/>
              </a:spcBef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56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348880"/>
            <a:ext cx="4968552" cy="37444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Historique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Gouvernance</a:t>
            </a:r>
          </a:p>
          <a:p>
            <a:pPr lvl="1" algn="l"/>
            <a:r>
              <a:rPr lang="fr-FR" sz="2400" b="1" dirty="0">
                <a:solidFill>
                  <a:schemeClr val="tx1"/>
                </a:solidFill>
              </a:rPr>
              <a:t>Communauté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Packaging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Développement</a:t>
            </a: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71703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802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soutiens/contributeurs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556793"/>
            <a:ext cx="7211144" cy="3672407"/>
          </a:xfrm>
        </p:spPr>
        <p:txBody>
          <a:bodyPr>
            <a:normAutofit/>
          </a:bodyPr>
          <a:lstStyle/>
          <a:p>
            <a:r>
              <a:rPr lang="fr-FR" dirty="0" err="1" smtClean="0"/>
              <a:t>Rackspace</a:t>
            </a:r>
            <a:r>
              <a:rPr lang="fr-FR" dirty="0" smtClean="0"/>
              <a:t> </a:t>
            </a:r>
            <a:r>
              <a:rPr lang="fr-FR" dirty="0"/>
              <a:t>et la NASA</a:t>
            </a:r>
          </a:p>
          <a:p>
            <a:r>
              <a:rPr lang="fr-FR" dirty="0" smtClean="0"/>
              <a:t>Canonical, </a:t>
            </a:r>
            <a:r>
              <a:rPr lang="fr-FR" dirty="0" err="1" smtClean="0"/>
              <a:t>Red</a:t>
            </a:r>
            <a:r>
              <a:rPr lang="fr-FR" dirty="0" smtClean="0"/>
              <a:t> Hat, Suse, HP, IBM, Dell</a:t>
            </a:r>
            <a:r>
              <a:rPr lang="fr-FR" dirty="0"/>
              <a:t>, Intel</a:t>
            </a:r>
          </a:p>
          <a:p>
            <a:r>
              <a:rPr lang="fr-FR" dirty="0" err="1" smtClean="0"/>
              <a:t>Huawei</a:t>
            </a:r>
            <a:r>
              <a:rPr lang="fr-FR" dirty="0" smtClean="0"/>
              <a:t>, Cisco</a:t>
            </a:r>
            <a:r>
              <a:rPr lang="fr-FR" dirty="0"/>
              <a:t>, </a:t>
            </a:r>
            <a:r>
              <a:rPr lang="fr-FR" dirty="0" err="1" smtClean="0"/>
              <a:t>Juniper</a:t>
            </a:r>
            <a:r>
              <a:rPr lang="fr-FR" dirty="0" smtClean="0"/>
              <a:t>, </a:t>
            </a:r>
            <a:endParaRPr lang="fr-FR" dirty="0"/>
          </a:p>
          <a:p>
            <a:r>
              <a:rPr lang="fr-FR" dirty="0" err="1"/>
              <a:t>NetApp</a:t>
            </a:r>
            <a:r>
              <a:rPr lang="fr-FR" dirty="0"/>
              <a:t>, </a:t>
            </a:r>
            <a:r>
              <a:rPr lang="fr-FR" dirty="0" err="1"/>
              <a:t>VMWare</a:t>
            </a:r>
            <a:endParaRPr lang="fr-FR" dirty="0"/>
          </a:p>
          <a:p>
            <a:r>
              <a:rPr lang="fr-FR" dirty="0"/>
              <a:t>Yahoo, Bull</a:t>
            </a:r>
          </a:p>
          <a:p>
            <a:r>
              <a:rPr lang="fr-FR" dirty="0" err="1" smtClean="0"/>
              <a:t>Mirantis</a:t>
            </a:r>
            <a:r>
              <a:rPr lang="fr-FR" dirty="0"/>
              <a:t>, </a:t>
            </a:r>
            <a:r>
              <a:rPr lang="fr-FR" dirty="0" err="1"/>
              <a:t>StackOps</a:t>
            </a:r>
            <a:r>
              <a:rPr lang="fr-FR" dirty="0"/>
              <a:t>, </a:t>
            </a:r>
            <a:r>
              <a:rPr lang="fr-FR" strike="sngStrike" dirty="0" err="1" smtClean="0"/>
              <a:t>eNovance</a:t>
            </a:r>
            <a:r>
              <a:rPr lang="fr-FR" i="1" dirty="0" smtClean="0"/>
              <a:t>(</a:t>
            </a:r>
            <a:r>
              <a:rPr lang="fr-FR" i="1" dirty="0" err="1" smtClean="0"/>
              <a:t>RedHat</a:t>
            </a:r>
            <a:r>
              <a:rPr lang="fr-FR" i="1" dirty="0" smtClean="0"/>
              <a:t>)</a:t>
            </a:r>
          </a:p>
          <a:p>
            <a:r>
              <a:rPr lang="fr-FR" i="1" dirty="0" smtClean="0"/>
              <a:t>…</a:t>
            </a:r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587727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http://www.openstack.org/foundation/companies/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17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... et utilisateurs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556793"/>
            <a:ext cx="7211144" cy="367240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/>
              <a:t>Tous les contributeurs </a:t>
            </a:r>
            <a:r>
              <a:rPr lang="fr-FR" dirty="0" smtClean="0"/>
              <a:t>précédemment cités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err="1" smtClean="0"/>
              <a:t>CloudWatt</a:t>
            </a:r>
            <a:r>
              <a:rPr lang="fr-FR" dirty="0" smtClean="0"/>
              <a:t> (Orange) </a:t>
            </a:r>
            <a:r>
              <a:rPr lang="fr-FR" dirty="0"/>
              <a:t>et </a:t>
            </a:r>
            <a:r>
              <a:rPr lang="fr-FR" dirty="0" err="1" smtClean="0"/>
              <a:t>Numergy</a:t>
            </a:r>
            <a:r>
              <a:rPr lang="fr-FR" dirty="0" smtClean="0"/>
              <a:t> (SFR)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smtClean="0"/>
              <a:t>CERN,</a:t>
            </a:r>
          </a:p>
          <a:p>
            <a:pPr>
              <a:spcBef>
                <a:spcPts val="1200"/>
              </a:spcBef>
            </a:pPr>
            <a:r>
              <a:rPr lang="fr-FR" dirty="0" err="1"/>
              <a:t>Wikimedia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err="1" smtClean="0"/>
              <a:t>Paypal</a:t>
            </a:r>
            <a:r>
              <a:rPr lang="fr-FR" dirty="0" smtClean="0"/>
              <a:t>, Comcast, Etc.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Sans </a:t>
            </a:r>
            <a:r>
              <a:rPr lang="fr-FR" dirty="0"/>
              <a:t>compter les </a:t>
            </a:r>
            <a:r>
              <a:rPr lang="fr-FR" dirty="0" smtClean="0"/>
              <a:t>implémentations </a:t>
            </a:r>
            <a:r>
              <a:rPr lang="fr-FR" dirty="0" err="1" smtClean="0"/>
              <a:t>conﬁdentielles</a:t>
            </a:r>
            <a:endParaRPr lang="fr-FR" dirty="0" smtClean="0"/>
          </a:p>
          <a:p>
            <a:pPr>
              <a:spcBef>
                <a:spcPts val="1200"/>
              </a:spcBef>
            </a:pPr>
            <a:r>
              <a:rPr lang="fr-FR" dirty="0" smtClean="0"/>
              <a:t>…</a:t>
            </a:r>
          </a:p>
          <a:p>
            <a:pPr marL="0" indent="0">
              <a:spcBef>
                <a:spcPts val="1200"/>
              </a:spcBef>
              <a:buNone/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331640" y="573325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http://www.openstack.org/user-stories</a:t>
            </a:r>
            <a:r>
              <a:rPr lang="fr-FR" i="1" dirty="0" smtClean="0"/>
              <a:t>/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8315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348880"/>
            <a:ext cx="4968552" cy="37444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Historique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Gouvernance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Communauté</a:t>
            </a:r>
          </a:p>
          <a:p>
            <a:pPr lvl="1" algn="l"/>
            <a:r>
              <a:rPr lang="fr-FR" sz="2400" b="1" dirty="0">
                <a:solidFill>
                  <a:schemeClr val="tx1"/>
                </a:solidFill>
              </a:rPr>
              <a:t>Packaging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Développement</a:t>
            </a: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404745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960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Packaging : Ubuntu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4000">
              <a:spcBef>
                <a:spcPts val="1200"/>
              </a:spcBef>
            </a:pPr>
            <a:r>
              <a:rPr lang="fr-FR" dirty="0"/>
              <a:t>Le packaging est fait dans de multiples distributions, RPM, DEB </a:t>
            </a:r>
            <a:r>
              <a:rPr lang="fr-FR" dirty="0" smtClean="0"/>
              <a:t>et autres</a:t>
            </a:r>
            <a:endParaRPr lang="fr-FR" dirty="0"/>
          </a:p>
          <a:p>
            <a:pPr marL="324000">
              <a:spcBef>
                <a:spcPts val="1200"/>
              </a:spcBef>
            </a:pPr>
            <a:r>
              <a:rPr lang="fr-FR" dirty="0"/>
              <a:t>Ubuntu est historiquement la plateforme de </a:t>
            </a:r>
            <a:r>
              <a:rPr lang="fr-FR" dirty="0" smtClean="0"/>
              <a:t>référence </a:t>
            </a:r>
            <a:r>
              <a:rPr lang="fr-FR" dirty="0"/>
              <a:t>pour </a:t>
            </a:r>
            <a:r>
              <a:rPr lang="fr-FR" dirty="0" smtClean="0"/>
              <a:t>le développement </a:t>
            </a:r>
            <a:r>
              <a:rPr lang="fr-FR" dirty="0"/>
              <a:t>d’</a:t>
            </a:r>
            <a:r>
              <a:rPr lang="fr-FR" dirty="0" err="1"/>
              <a:t>OpenStack</a:t>
            </a:r>
            <a:endParaRPr lang="fr-FR" dirty="0"/>
          </a:p>
          <a:p>
            <a:pPr marL="324000">
              <a:spcBef>
                <a:spcPts val="1200"/>
              </a:spcBef>
            </a:pPr>
            <a:r>
              <a:rPr lang="fr-FR" dirty="0"/>
              <a:t>Le packaging dans Ubuntu suit de </a:t>
            </a:r>
            <a:r>
              <a:rPr lang="fr-FR" dirty="0" smtClean="0"/>
              <a:t>près </a:t>
            </a:r>
            <a:r>
              <a:rPr lang="fr-FR" dirty="0"/>
              <a:t>le </a:t>
            </a:r>
            <a:r>
              <a:rPr lang="fr-FR" dirty="0" smtClean="0"/>
              <a:t>développement </a:t>
            </a:r>
            <a:r>
              <a:rPr lang="fr-FR" dirty="0"/>
              <a:t>d’</a:t>
            </a:r>
            <a:r>
              <a:rPr lang="fr-FR" dirty="0" err="1"/>
              <a:t>OpenStack</a:t>
            </a:r>
            <a:r>
              <a:rPr lang="fr-FR" dirty="0" smtClean="0"/>
              <a:t>, et </a:t>
            </a:r>
            <a:r>
              <a:rPr lang="fr-FR" dirty="0"/>
              <a:t>des tests </a:t>
            </a:r>
            <a:r>
              <a:rPr lang="fr-FR" dirty="0" smtClean="0"/>
              <a:t>automatisés </a:t>
            </a:r>
            <a:r>
              <a:rPr lang="fr-FR" dirty="0"/>
              <a:t>sont </a:t>
            </a:r>
            <a:r>
              <a:rPr lang="fr-FR" dirty="0" smtClean="0"/>
              <a:t>réalisés</a:t>
            </a:r>
            <a:endParaRPr lang="fr-FR" dirty="0"/>
          </a:p>
          <a:p>
            <a:pPr marL="324000">
              <a:spcBef>
                <a:spcPts val="1200"/>
              </a:spcBef>
            </a:pPr>
            <a:r>
              <a:rPr lang="fr-FR" dirty="0"/>
              <a:t>Canonical fournit la Ubuntu Cloud Archive, qui met </a:t>
            </a:r>
            <a:r>
              <a:rPr lang="fr-FR" dirty="0" smtClean="0"/>
              <a:t>à </a:t>
            </a:r>
            <a:r>
              <a:rPr lang="fr-FR" dirty="0"/>
              <a:t>disposition </a:t>
            </a:r>
            <a:r>
              <a:rPr lang="fr-FR" dirty="0" smtClean="0"/>
              <a:t>la dernière </a:t>
            </a:r>
            <a:r>
              <a:rPr lang="fr-FR" dirty="0"/>
              <a:t>version d’</a:t>
            </a:r>
            <a:r>
              <a:rPr lang="fr-FR" dirty="0" err="1"/>
              <a:t>OpenStack</a:t>
            </a:r>
            <a:r>
              <a:rPr lang="fr-FR" dirty="0"/>
              <a:t> pour la </a:t>
            </a:r>
            <a:r>
              <a:rPr lang="fr-FR" dirty="0" smtClean="0"/>
              <a:t>dernière </a:t>
            </a:r>
            <a:r>
              <a:rPr lang="fr-FR" dirty="0"/>
              <a:t>Ubuntu </a:t>
            </a:r>
            <a:r>
              <a:rPr lang="fr-FR" dirty="0" smtClean="0"/>
              <a:t>LTS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69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fr-FR" dirty="0" smtClean="0"/>
          </a:p>
          <a:p>
            <a:pPr>
              <a:spcBef>
                <a:spcPts val="1200"/>
              </a:spcBef>
            </a:pPr>
            <a:r>
              <a:rPr lang="fr-FR" dirty="0" smtClean="0"/>
              <a:t>Connaitre </a:t>
            </a:r>
            <a:r>
              <a:rPr lang="fr-FR" dirty="0"/>
              <a:t>le fonctionnement du projet </a:t>
            </a:r>
            <a:r>
              <a:rPr lang="fr-FR" dirty="0" err="1"/>
              <a:t>OpenStack</a:t>
            </a:r>
            <a:r>
              <a:rPr lang="fr-FR" dirty="0"/>
              <a:t> et ses </a:t>
            </a:r>
            <a:r>
              <a:rPr lang="fr-FR" dirty="0" smtClean="0"/>
              <a:t>possibilités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Comprendre le fonctionnement de chacun des composants d’</a:t>
            </a:r>
            <a:r>
              <a:rPr lang="fr-FR" dirty="0" err="1"/>
              <a:t>OpenStack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85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smtClean="0"/>
              <a:t>autres distributions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556793"/>
            <a:ext cx="7211144" cy="4320479"/>
          </a:xfrm>
        </p:spPr>
        <p:txBody>
          <a:bodyPr>
            <a:normAutofit/>
          </a:bodyPr>
          <a:lstStyle/>
          <a:p>
            <a:r>
              <a:rPr lang="fr-FR" dirty="0" err="1"/>
              <a:t>OpenStack</a:t>
            </a:r>
            <a:r>
              <a:rPr lang="fr-FR" dirty="0"/>
              <a:t> est </a:t>
            </a:r>
            <a:r>
              <a:rPr lang="fr-FR" dirty="0" smtClean="0"/>
              <a:t>intégré </a:t>
            </a:r>
            <a:r>
              <a:rPr lang="fr-FR" dirty="0"/>
              <a:t>dans les </a:t>
            </a:r>
            <a:r>
              <a:rPr lang="fr-FR" dirty="0" smtClean="0"/>
              <a:t>dépôts officiels </a:t>
            </a:r>
            <a:r>
              <a:rPr lang="fr-FR" dirty="0"/>
              <a:t>de Debian</a:t>
            </a:r>
          </a:p>
          <a:p>
            <a:r>
              <a:rPr lang="fr-FR" dirty="0" err="1"/>
              <a:t>Red</a:t>
            </a:r>
            <a:r>
              <a:rPr lang="fr-FR" dirty="0"/>
              <a:t> Hat </a:t>
            </a:r>
            <a:r>
              <a:rPr lang="fr-FR" dirty="0" smtClean="0"/>
              <a:t>est </a:t>
            </a:r>
            <a:r>
              <a:rPr lang="fr-FR" dirty="0"/>
              <a:t>très actif dans la </a:t>
            </a:r>
            <a:r>
              <a:rPr lang="fr-FR" dirty="0" smtClean="0"/>
              <a:t>communauté, et propose :</a:t>
            </a:r>
          </a:p>
          <a:p>
            <a:pPr lvl="1"/>
            <a:r>
              <a:rPr lang="fr-FR" dirty="0" smtClean="0"/>
              <a:t>Une distribution avec support : RHOS</a:t>
            </a:r>
            <a:endParaRPr lang="fr-FR" dirty="0"/>
          </a:p>
          <a:p>
            <a:pPr lvl="1"/>
            <a:r>
              <a:rPr lang="fr-FR" dirty="0" smtClean="0"/>
              <a:t>le </a:t>
            </a:r>
            <a:r>
              <a:rPr lang="fr-FR" dirty="0"/>
              <a:t>cycle de release de </a:t>
            </a:r>
            <a:r>
              <a:rPr lang="fr-FR" dirty="0" err="1"/>
              <a:t>Fedora</a:t>
            </a:r>
            <a:r>
              <a:rPr lang="fr-FR" dirty="0"/>
              <a:t> est </a:t>
            </a:r>
            <a:r>
              <a:rPr lang="fr-FR" dirty="0" smtClean="0"/>
              <a:t>synchronisé avec celui d’</a:t>
            </a:r>
            <a:r>
              <a:rPr lang="fr-FR" dirty="0" err="1" smtClean="0"/>
              <a:t>OpenStack</a:t>
            </a:r>
            <a:endParaRPr lang="fr-FR" dirty="0" smtClean="0"/>
          </a:p>
          <a:p>
            <a:r>
              <a:rPr lang="fr-FR" dirty="0" err="1" smtClean="0"/>
              <a:t>StackOps</a:t>
            </a:r>
            <a:endParaRPr lang="fr-FR" dirty="0"/>
          </a:p>
          <a:p>
            <a:r>
              <a:rPr lang="fr-FR" dirty="0" err="1"/>
              <a:t>Mirantis</a:t>
            </a:r>
            <a:endParaRPr lang="fr-FR" dirty="0"/>
          </a:p>
          <a:p>
            <a:r>
              <a:rPr lang="fr-FR" dirty="0" smtClean="0"/>
              <a:t>HP</a:t>
            </a:r>
            <a:r>
              <a:rPr lang="fr-FR" smtClean="0"/>
              <a:t>, Nokia, …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19672" y="587727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https://www.openstack.org/marketplace/distros/</a:t>
            </a:r>
          </a:p>
        </p:txBody>
      </p:sp>
    </p:spTree>
    <p:extLst>
      <p:ext uri="{BB962C8B-B14F-4D97-AF65-F5344CB8AC3E}">
        <p14:creationId xmlns:p14="http://schemas.microsoft.com/office/powerpoint/2010/main" val="25708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348880"/>
            <a:ext cx="4968552" cy="37444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Historique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Gouvernance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Communauté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Packaging</a:t>
            </a:r>
          </a:p>
          <a:p>
            <a:pPr lvl="1" algn="l"/>
            <a:r>
              <a:rPr lang="fr-FR" sz="2400" b="1" dirty="0">
                <a:solidFill>
                  <a:schemeClr val="tx1"/>
                </a:solidFill>
              </a:rPr>
              <a:t>Développement</a:t>
            </a: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440749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960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Développement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268760"/>
            <a:ext cx="7211144" cy="477391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Python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Ouvert à </a:t>
            </a:r>
            <a:r>
              <a:rPr lang="fr-FR" dirty="0"/>
              <a:t>tous (individuels et entreprises</a:t>
            </a:r>
            <a:r>
              <a:rPr lang="fr-FR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Cycle </a:t>
            </a:r>
            <a:r>
              <a:rPr lang="fr-FR" dirty="0"/>
              <a:t>de </a:t>
            </a:r>
            <a:r>
              <a:rPr lang="fr-FR" dirty="0" smtClean="0"/>
              <a:t>développement </a:t>
            </a:r>
            <a:r>
              <a:rPr lang="fr-FR" dirty="0"/>
              <a:t>de 6 mois </a:t>
            </a:r>
            <a:r>
              <a:rPr lang="fr-FR" dirty="0" smtClean="0"/>
              <a:t>débuté </a:t>
            </a:r>
            <a:r>
              <a:rPr lang="fr-FR" dirty="0"/>
              <a:t>par un (design) </a:t>
            </a:r>
            <a:r>
              <a:rPr lang="fr-FR" dirty="0" err="1" smtClean="0"/>
              <a:t>summit</a:t>
            </a:r>
            <a:r>
              <a:rPr lang="fr-FR" dirty="0" smtClean="0"/>
              <a:t>, et Planning public 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Outils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err="1" smtClean="0"/>
              <a:t>Launchpad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blueprints</a:t>
            </a:r>
            <a:r>
              <a:rPr lang="fr-FR" dirty="0"/>
              <a:t>, bugs) + </a:t>
            </a:r>
            <a:r>
              <a:rPr lang="fr-FR" dirty="0"/>
              <a:t>Git </a:t>
            </a:r>
            <a:r>
              <a:rPr lang="fr-FR" dirty="0" smtClean="0"/>
              <a:t>(développement) </a:t>
            </a:r>
            <a:r>
              <a:rPr lang="fr-FR" dirty="0"/>
              <a:t>+ </a:t>
            </a:r>
            <a:r>
              <a:rPr lang="fr-FR" dirty="0" err="1"/>
              <a:t>GitHub</a:t>
            </a:r>
            <a:r>
              <a:rPr lang="fr-FR" dirty="0"/>
              <a:t> </a:t>
            </a:r>
            <a:r>
              <a:rPr lang="fr-FR" smtClean="0"/>
              <a:t>(</a:t>
            </a:r>
            <a:r>
              <a:rPr lang="fr-FR" smtClean="0"/>
              <a:t>diffusion des sources</a:t>
            </a:r>
            <a:r>
              <a:rPr lang="fr-FR" smtClean="0"/>
              <a:t>) </a:t>
            </a:r>
            <a:endParaRPr lang="fr-FR" dirty="0"/>
          </a:p>
          <a:p>
            <a:pPr lvl="1"/>
            <a:r>
              <a:rPr lang="fr-FR" dirty="0"/>
              <a:t>Sur chaque commit : </a:t>
            </a:r>
            <a:r>
              <a:rPr lang="fr-FR" dirty="0" err="1"/>
              <a:t>peer</a:t>
            </a:r>
            <a:r>
              <a:rPr lang="fr-FR" dirty="0"/>
              <a:t> </a:t>
            </a:r>
            <a:r>
              <a:rPr lang="fr-FR" dirty="0" err="1"/>
              <a:t>review</a:t>
            </a:r>
            <a:r>
              <a:rPr lang="fr-FR" dirty="0"/>
              <a:t> (Gerrit) + </a:t>
            </a:r>
            <a:r>
              <a:rPr lang="fr-FR" dirty="0" smtClean="0"/>
              <a:t>intégration continue</a:t>
            </a:r>
          </a:p>
          <a:p>
            <a:pPr lvl="1"/>
            <a:r>
              <a:rPr lang="fr-FR" dirty="0" smtClean="0"/>
              <a:t>Exécution </a:t>
            </a:r>
            <a:r>
              <a:rPr lang="fr-FR" dirty="0"/>
              <a:t>de </a:t>
            </a:r>
            <a:r>
              <a:rPr lang="fr-FR" dirty="0" smtClean="0"/>
              <a:t>différents </a:t>
            </a:r>
            <a:r>
              <a:rPr lang="fr-FR" dirty="0"/>
              <a:t>tests par </a:t>
            </a:r>
            <a:r>
              <a:rPr lang="fr-FR" dirty="0" smtClean="0"/>
              <a:t>Jenkins</a:t>
            </a:r>
          </a:p>
          <a:p>
            <a:pPr lvl="1"/>
            <a:r>
              <a:rPr lang="fr-FR" dirty="0" smtClean="0"/>
              <a:t>Plateforme </a:t>
            </a:r>
            <a:r>
              <a:rPr lang="fr-FR" dirty="0"/>
              <a:t>de </a:t>
            </a:r>
            <a:r>
              <a:rPr lang="fr-FR" dirty="0" smtClean="0"/>
              <a:t>référence </a:t>
            </a:r>
            <a:r>
              <a:rPr lang="fr-FR" dirty="0"/>
              <a:t>et </a:t>
            </a:r>
            <a:r>
              <a:rPr lang="fr-FR" dirty="0" smtClean="0"/>
              <a:t>modèle </a:t>
            </a:r>
            <a:r>
              <a:rPr lang="fr-FR" dirty="0"/>
              <a:t>de </a:t>
            </a:r>
            <a:r>
              <a:rPr lang="fr-FR" dirty="0" smtClean="0"/>
              <a:t>développement </a:t>
            </a:r>
            <a:r>
              <a:rPr lang="fr-FR" dirty="0"/>
              <a:t>: </a:t>
            </a:r>
            <a:r>
              <a:rPr lang="fr-FR" dirty="0" smtClean="0"/>
              <a:t>Ubuntu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02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1560" y="1556793"/>
            <a:ext cx="8208912" cy="439248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Principalement sur le wiki </a:t>
            </a:r>
            <a:r>
              <a:rPr lang="fr-FR" dirty="0" smtClean="0"/>
              <a:t>: 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wiki.openstack.org</a:t>
            </a:r>
            <a:endParaRPr lang="fr-FR" dirty="0" smtClean="0"/>
          </a:p>
          <a:p>
            <a:pPr>
              <a:spcBef>
                <a:spcPts val="1200"/>
              </a:spcBef>
            </a:pPr>
            <a:r>
              <a:rPr lang="fr-FR" dirty="0" smtClean="0"/>
              <a:t>Le planning :  </a:t>
            </a:r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releases.openstack.org/</a:t>
            </a:r>
            <a:endParaRPr lang="fr-FR" dirty="0" smtClean="0"/>
          </a:p>
          <a:p>
            <a:pPr>
              <a:spcBef>
                <a:spcPts val="1200"/>
              </a:spcBef>
            </a:pPr>
            <a:r>
              <a:rPr lang="fr-FR" dirty="0" smtClean="0"/>
              <a:t>Les </a:t>
            </a:r>
            <a:r>
              <a:rPr lang="fr-FR" dirty="0" err="1"/>
              <a:t>blueprints</a:t>
            </a:r>
            <a:r>
              <a:rPr lang="fr-FR" dirty="0"/>
              <a:t> et </a:t>
            </a:r>
            <a:r>
              <a:rPr lang="fr-FR" dirty="0" smtClean="0"/>
              <a:t>bugs :  </a:t>
            </a:r>
            <a:r>
              <a:rPr lang="fr-FR" dirty="0" smtClean="0">
                <a:hlinkClick r:id="rId4"/>
              </a:rPr>
              <a:t>https</a:t>
            </a:r>
            <a:r>
              <a:rPr lang="fr-FR" dirty="0">
                <a:hlinkClick r:id="rId4"/>
              </a:rPr>
              <a:t>://launchpad.net/openstack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smtClean="0"/>
              <a:t>Les patchs et </a:t>
            </a:r>
            <a:r>
              <a:rPr lang="fr-FR" dirty="0"/>
              <a:t>leurs </a:t>
            </a:r>
            <a:r>
              <a:rPr lang="fr-FR" dirty="0" err="1"/>
              <a:t>reviews</a:t>
            </a:r>
            <a:r>
              <a:rPr lang="fr-FR" dirty="0"/>
              <a:t> </a:t>
            </a:r>
            <a:r>
              <a:rPr lang="fr-FR" dirty="0" smtClean="0"/>
              <a:t>: </a:t>
            </a:r>
            <a:r>
              <a:rPr lang="fr-FR" dirty="0" smtClean="0">
                <a:hlinkClick r:id="rId5"/>
              </a:rPr>
              <a:t>https</a:t>
            </a:r>
            <a:r>
              <a:rPr lang="fr-FR" dirty="0">
                <a:hlinkClick r:id="rId5"/>
              </a:rPr>
              <a:t>://review.openstack.org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smtClean="0"/>
              <a:t>Le </a:t>
            </a:r>
            <a:r>
              <a:rPr lang="fr-FR" dirty="0"/>
              <a:t>code </a:t>
            </a:r>
            <a:r>
              <a:rPr lang="fr-FR" dirty="0" smtClean="0"/>
              <a:t>:  </a:t>
            </a:r>
            <a:r>
              <a:rPr lang="fr-FR" dirty="0">
                <a:hlinkClick r:id="rId6"/>
              </a:rPr>
              <a:t>https://git.openstack.org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Les sources (</a:t>
            </a:r>
            <a:r>
              <a:rPr lang="fr-FR" dirty="0" err="1"/>
              <a:t>tarballs</a:t>
            </a:r>
            <a:r>
              <a:rPr lang="fr-FR" dirty="0"/>
              <a:t>) </a:t>
            </a:r>
            <a:r>
              <a:rPr lang="fr-FR" dirty="0" smtClean="0"/>
              <a:t>: </a:t>
            </a:r>
            <a:r>
              <a:rPr lang="fr-FR" dirty="0" smtClean="0">
                <a:hlinkClick r:id="rId7"/>
              </a:rPr>
              <a:t>http</a:t>
            </a:r>
            <a:r>
              <a:rPr lang="fr-FR" dirty="0">
                <a:hlinkClick r:id="rId7"/>
              </a:rPr>
              <a:t>://tarballs.openstack.org/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smtClean="0"/>
              <a:t>Les statistiques : </a:t>
            </a:r>
            <a:r>
              <a:rPr lang="fr-FR" dirty="0" smtClean="0">
                <a:hlinkClick r:id="rId8"/>
              </a:rPr>
              <a:t>http</a:t>
            </a:r>
            <a:r>
              <a:rPr lang="fr-FR" dirty="0">
                <a:hlinkClick r:id="rId8"/>
              </a:rPr>
              <a:t>://stackalytics.com/?release=mitaka</a:t>
            </a:r>
            <a:endParaRPr lang="fr-FR" dirty="0"/>
          </a:p>
          <a:p>
            <a:pPr lvl="1">
              <a:spcBef>
                <a:spcPts val="1200"/>
              </a:spcBef>
            </a:pPr>
            <a:endParaRPr lang="fr-FR" dirty="0" smtClean="0"/>
          </a:p>
          <a:p>
            <a:pPr>
              <a:spcBef>
                <a:spcPts val="1200"/>
              </a:spcBef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0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Statistiques contributions </a:t>
            </a:r>
            <a:r>
              <a:rPr lang="fr-FR" dirty="0" err="1" smtClean="0"/>
              <a:t>ocata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33816" cy="4357708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47664" y="5970766"/>
            <a:ext cx="482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http://stackalytics.com/?release=ocata</a:t>
            </a:r>
          </a:p>
        </p:txBody>
      </p:sp>
    </p:spTree>
    <p:extLst>
      <p:ext uri="{BB962C8B-B14F-4D97-AF65-F5344CB8AC3E}">
        <p14:creationId xmlns:p14="http://schemas.microsoft.com/office/powerpoint/2010/main" val="39948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Stackforge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556793"/>
            <a:ext cx="7211144" cy="381642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dirty="0"/>
              <a:t>Forge pour les nouveaux projets en lien avec </a:t>
            </a:r>
            <a:r>
              <a:rPr lang="fr-FR" dirty="0" err="1"/>
              <a:t>OpenStack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err="1" smtClean="0"/>
              <a:t>Bénéﬁcient</a:t>
            </a:r>
            <a:r>
              <a:rPr lang="fr-FR" dirty="0" smtClean="0"/>
              <a:t> </a:t>
            </a:r>
            <a:r>
              <a:rPr lang="fr-FR" dirty="0"/>
              <a:t>de l’infrastructure du projet </a:t>
            </a:r>
            <a:r>
              <a:rPr lang="fr-FR" dirty="0" err="1"/>
              <a:t>OpenStack</a:t>
            </a:r>
            <a:r>
              <a:rPr lang="fr-FR" dirty="0"/>
              <a:t>, mais </a:t>
            </a:r>
            <a:r>
              <a:rPr lang="fr-FR" dirty="0" smtClean="0"/>
              <a:t>la séparation </a:t>
            </a:r>
            <a:r>
              <a:rPr lang="fr-FR" dirty="0"/>
              <a:t>reste claire</a:t>
            </a:r>
          </a:p>
          <a:p>
            <a:pPr>
              <a:spcBef>
                <a:spcPts val="1200"/>
              </a:spcBef>
            </a:pPr>
            <a:r>
              <a:rPr lang="fr-FR" dirty="0"/>
              <a:t>Les projets </a:t>
            </a:r>
            <a:r>
              <a:rPr lang="fr-FR" dirty="0" smtClean="0"/>
              <a:t>démarrent </a:t>
            </a:r>
            <a:r>
              <a:rPr lang="fr-FR" dirty="0"/>
              <a:t>dans </a:t>
            </a:r>
            <a:r>
              <a:rPr lang="fr-FR" dirty="0" err="1"/>
              <a:t>Stackforge</a:t>
            </a:r>
            <a:r>
              <a:rPr lang="fr-FR" dirty="0"/>
              <a:t> et peuvent ensuite rejoindre </a:t>
            </a:r>
            <a:r>
              <a:rPr lang="fr-FR" dirty="0" smtClean="0"/>
              <a:t>le projet </a:t>
            </a:r>
            <a:r>
              <a:rPr lang="fr-FR" dirty="0" err="1" smtClean="0"/>
              <a:t>OpenStack</a:t>
            </a: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115616" y="58772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https://</a:t>
            </a:r>
            <a:r>
              <a:rPr lang="fr-FR" i="1" dirty="0" smtClean="0"/>
              <a:t>github.com/stackforge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0533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sz="2400" dirty="0">
                <a:solidFill>
                  <a:schemeClr val="tx1"/>
                </a:solidFill>
              </a:rPr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573016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63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Tenets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Scalability and elasticity are our main 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</a:t>
            </a:r>
            <a:r>
              <a:rPr lang="en-US" dirty="0"/>
              <a:t>feature that limits our main goals must be optional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Everything </a:t>
            </a:r>
            <a:r>
              <a:rPr lang="en-US" dirty="0"/>
              <a:t>should be </a:t>
            </a:r>
            <a:r>
              <a:rPr lang="en-US" dirty="0" smtClean="0"/>
              <a:t>asynchronous </a:t>
            </a:r>
            <a:r>
              <a:rPr lang="en-US" i="1" dirty="0" smtClean="0"/>
              <a:t>(If </a:t>
            </a:r>
            <a:r>
              <a:rPr lang="en-US" i="1" dirty="0"/>
              <a:t>you can’t do </a:t>
            </a:r>
            <a:r>
              <a:rPr lang="en-US" i="1" dirty="0" smtClean="0"/>
              <a:t>something asynchronously</a:t>
            </a:r>
            <a:r>
              <a:rPr lang="en-US" i="1" dirty="0"/>
              <a:t>, see #</a:t>
            </a:r>
            <a:r>
              <a:rPr lang="en-US" i="1" dirty="0" smtClean="0"/>
              <a:t>2)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 </a:t>
            </a:r>
            <a:r>
              <a:rPr lang="en-US" dirty="0"/>
              <a:t>required components must be horizontally scalable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Always </a:t>
            </a:r>
            <a:r>
              <a:rPr lang="en-US" dirty="0"/>
              <a:t>use </a:t>
            </a:r>
            <a:r>
              <a:rPr lang="en-US" dirty="0" smtClean="0"/>
              <a:t>“shared </a:t>
            </a:r>
            <a:r>
              <a:rPr lang="en-US" dirty="0"/>
              <a:t>nothing architecture (SN</a:t>
            </a:r>
            <a:r>
              <a:rPr lang="en-US" dirty="0" smtClean="0"/>
              <a:t>)” </a:t>
            </a:r>
            <a:r>
              <a:rPr lang="en-US" dirty="0"/>
              <a:t>or </a:t>
            </a:r>
            <a:r>
              <a:rPr lang="en-US" dirty="0" smtClean="0"/>
              <a:t>“</a:t>
            </a:r>
            <a:r>
              <a:rPr lang="en-US" dirty="0" err="1" smtClean="0"/>
              <a:t>sharding</a:t>
            </a:r>
            <a:r>
              <a:rPr lang="en-US" dirty="0" smtClean="0"/>
              <a:t>” </a:t>
            </a:r>
            <a:r>
              <a:rPr lang="en-US" i="1" dirty="0" smtClean="0"/>
              <a:t>(If </a:t>
            </a:r>
            <a:r>
              <a:rPr lang="en-US" i="1" dirty="0"/>
              <a:t>you </a:t>
            </a:r>
            <a:r>
              <a:rPr lang="en-US" i="1" dirty="0" smtClean="0"/>
              <a:t>can’t Share </a:t>
            </a:r>
            <a:r>
              <a:rPr lang="en-US" i="1" dirty="0"/>
              <a:t>nothing/shard, see #</a:t>
            </a:r>
            <a:r>
              <a:rPr lang="en-US" i="1" dirty="0" smtClean="0"/>
              <a:t>2)</a:t>
            </a:r>
            <a:endParaRPr lang="en-US" i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Distribute everything (Especially </a:t>
            </a:r>
            <a:r>
              <a:rPr lang="en-US" dirty="0"/>
              <a:t>logic. Move logic to where </a:t>
            </a:r>
            <a:r>
              <a:rPr lang="en-US" dirty="0" smtClean="0"/>
              <a:t>state naturally exists)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Accept “eventual consistency” </a:t>
            </a:r>
            <a:r>
              <a:rPr lang="en-US" dirty="0"/>
              <a:t>and use it where it is appropriate.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Test </a:t>
            </a:r>
            <a:r>
              <a:rPr lang="en-US" dirty="0"/>
              <a:t>everything. We require tests with submitted </a:t>
            </a:r>
            <a:r>
              <a:rPr lang="en-US" dirty="0" smtClean="0"/>
              <a:t>code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4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Technologies mises en œuvre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Approche « micro-services »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Communications </a:t>
            </a:r>
            <a:r>
              <a:rPr lang="fr-FR" dirty="0" err="1"/>
              <a:t>inter-services</a:t>
            </a:r>
            <a:r>
              <a:rPr lang="fr-FR" dirty="0"/>
              <a:t> via </a:t>
            </a:r>
            <a:r>
              <a:rPr lang="fr-FR" dirty="0" smtClean="0"/>
              <a:t>API (synchrone</a:t>
            </a:r>
            <a:r>
              <a:rPr lang="fr-FR" dirty="0"/>
              <a:t>) limitées</a:t>
            </a:r>
          </a:p>
          <a:p>
            <a:pPr>
              <a:spcBef>
                <a:spcPts val="1200"/>
              </a:spcBef>
            </a:pPr>
            <a:r>
              <a:rPr lang="fr-FR" dirty="0"/>
              <a:t>Utilisation massive de commandes par messages (AMPQ)</a:t>
            </a:r>
          </a:p>
          <a:p>
            <a:pPr>
              <a:spcBef>
                <a:spcPts val="1200"/>
              </a:spcBef>
            </a:pPr>
            <a:r>
              <a:rPr lang="fr-FR" dirty="0"/>
              <a:t>Une base de donnée par </a:t>
            </a:r>
            <a:r>
              <a:rPr lang="fr-FR" dirty="0" smtClean="0"/>
              <a:t>services 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Majorité de services sans états (state-</a:t>
            </a:r>
            <a:r>
              <a:rPr lang="fr-FR" dirty="0" err="1"/>
              <a:t>less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2761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résumer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Des composants indépendants</a:t>
            </a:r>
          </a:p>
          <a:p>
            <a:r>
              <a:rPr lang="fr-FR" dirty="0" smtClean="0"/>
              <a:t>Qui dialoguent entre eux via une file d'attente (</a:t>
            </a:r>
            <a:r>
              <a:rPr lang="fr-FR" dirty="0" err="1" smtClean="0"/>
              <a:t>RabitMQ</a:t>
            </a:r>
            <a:r>
              <a:rPr lang="fr-FR" dirty="0" smtClean="0"/>
              <a:t>, protocole AMQP)</a:t>
            </a:r>
          </a:p>
          <a:p>
            <a:r>
              <a:rPr lang="fr-FR" dirty="0" smtClean="0"/>
              <a:t> Et qui peuvent échanger des informations via les API qu'ils exposent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1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71800" y="1412776"/>
            <a:ext cx="5810022" cy="4485884"/>
          </a:xfrm>
        </p:spPr>
        <p:txBody>
          <a:bodyPr/>
          <a:lstStyle/>
          <a:p>
            <a:pPr marL="0" indent="0">
              <a:buNone/>
            </a:pPr>
            <a:r>
              <a:rPr lang="fr-FR" sz="2800" dirty="0"/>
              <a:t>Introduction à </a:t>
            </a:r>
            <a:r>
              <a:rPr lang="fr-FR" sz="2800" dirty="0" err="1" smtClean="0"/>
              <a:t>Openstack</a:t>
            </a:r>
            <a:endParaRPr lang="fr-FR" sz="2800" dirty="0" smtClean="0"/>
          </a:p>
          <a:p>
            <a:endParaRPr lang="fr-FR" dirty="0" smtClean="0"/>
          </a:p>
          <a:p>
            <a:r>
              <a:rPr lang="fr-FR" dirty="0" smtClean="0"/>
              <a:t>Définitions</a:t>
            </a:r>
            <a:endParaRPr lang="fr-FR" dirty="0"/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44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 principaux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5589239"/>
            <a:ext cx="7211144" cy="453437"/>
          </a:xfrm>
        </p:spPr>
        <p:txBody>
          <a:bodyPr/>
          <a:lstStyle/>
          <a:p>
            <a:r>
              <a:rPr lang="fr-FR" dirty="0" smtClean="0"/>
              <a:t>Composants Individuels et autonomes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0" y="1412776"/>
            <a:ext cx="786168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Aperçu : pour un utilisateur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8" y="1268760"/>
            <a:ext cx="6760680" cy="4827112"/>
          </a:xfrm>
          <a:ln>
            <a:solidFill>
              <a:schemeClr val="accent1"/>
            </a:solidFill>
          </a:ln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15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que ça cache …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9" y="1122016"/>
            <a:ext cx="6997568" cy="4971280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83768" y="6073551"/>
            <a:ext cx="518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http://docs.openstack.org/ops-guide/architecture.html</a:t>
            </a:r>
          </a:p>
        </p:txBody>
      </p:sp>
    </p:spTree>
    <p:extLst>
      <p:ext uri="{BB962C8B-B14F-4D97-AF65-F5344CB8AC3E}">
        <p14:creationId xmlns:p14="http://schemas.microsoft.com/office/powerpoint/2010/main" val="428805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…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340768"/>
            <a:ext cx="2289718" cy="4105308"/>
          </a:xfrm>
        </p:spPr>
      </p:pic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5199112" cy="487344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Grands principes d’</a:t>
            </a:r>
            <a:r>
              <a:rPr lang="fr-FR" dirty="0"/>
              <a:t> </a:t>
            </a:r>
            <a:r>
              <a:rPr lang="fr-FR" dirty="0" smtClean="0"/>
              <a:t>implémentation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556792"/>
            <a:ext cx="7211144" cy="4464496"/>
          </a:xfrm>
        </p:spPr>
        <p:txBody>
          <a:bodyPr>
            <a:normAutofit fontScale="92500"/>
          </a:bodyPr>
          <a:lstStyle/>
          <a:p>
            <a:r>
              <a:rPr lang="fr-FR" dirty="0"/>
              <a:t>D</a:t>
            </a:r>
            <a:r>
              <a:rPr lang="fr-FR" dirty="0" smtClean="0"/>
              <a:t>éveloppement </a:t>
            </a:r>
            <a:r>
              <a:rPr lang="fr-FR" dirty="0"/>
              <a:t>en Python (Django pour Horizon)</a:t>
            </a:r>
          </a:p>
          <a:p>
            <a:r>
              <a:rPr lang="fr-FR" dirty="0" smtClean="0"/>
              <a:t>Réutilisation </a:t>
            </a:r>
            <a:r>
              <a:rPr lang="fr-FR" dirty="0"/>
              <a:t>de </a:t>
            </a:r>
            <a:r>
              <a:rPr lang="fr-FR" dirty="0" smtClean="0"/>
              <a:t>composants existants</a:t>
            </a:r>
          </a:p>
          <a:p>
            <a:r>
              <a:rPr lang="fr-FR" dirty="0" smtClean="0"/>
              <a:t>Tous </a:t>
            </a:r>
            <a:r>
              <a:rPr lang="fr-FR" dirty="0"/>
              <a:t>les composants doivent </a:t>
            </a:r>
            <a:r>
              <a:rPr lang="fr-FR" dirty="0" smtClean="0"/>
              <a:t>être </a:t>
            </a:r>
            <a:r>
              <a:rPr lang="fr-FR" dirty="0" err="1" smtClean="0"/>
              <a:t>conﬁgurés</a:t>
            </a:r>
            <a:r>
              <a:rPr lang="fr-FR" dirty="0" smtClean="0"/>
              <a:t> </a:t>
            </a:r>
            <a:r>
              <a:rPr lang="fr-FR" dirty="0"/>
              <a:t>pour communiquer </a:t>
            </a:r>
            <a:r>
              <a:rPr lang="fr-FR" dirty="0" smtClean="0"/>
              <a:t>avec le référentiel central (</a:t>
            </a:r>
            <a:r>
              <a:rPr lang="fr-FR" dirty="0" err="1" smtClean="0"/>
              <a:t>keystone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/>
              <a:t>La plupart doivent </a:t>
            </a:r>
            <a:r>
              <a:rPr lang="fr-FR" dirty="0" smtClean="0"/>
              <a:t>être </a:t>
            </a:r>
            <a:r>
              <a:rPr lang="fr-FR" dirty="0" err="1" smtClean="0"/>
              <a:t>conﬁgurés</a:t>
            </a:r>
            <a:r>
              <a:rPr lang="fr-FR" dirty="0" smtClean="0"/>
              <a:t> </a:t>
            </a:r>
            <a:r>
              <a:rPr lang="fr-FR" dirty="0"/>
              <a:t>pour communiquer avec </a:t>
            </a:r>
            <a:r>
              <a:rPr lang="fr-FR" dirty="0" smtClean="0"/>
              <a:t>le gestionnaire message (</a:t>
            </a:r>
            <a:r>
              <a:rPr lang="fr-FR" dirty="0" err="1" smtClean="0"/>
              <a:t>RabbitMQ</a:t>
            </a:r>
            <a:r>
              <a:rPr lang="fr-FR" dirty="0" smtClean="0"/>
              <a:t>)</a:t>
            </a:r>
            <a:endParaRPr lang="fr-FR" dirty="0"/>
          </a:p>
          <a:p>
            <a:r>
              <a:rPr lang="fr-FR" dirty="0"/>
              <a:t>Chaque sous-projet est découpé en plusieurs services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ﬁchier</a:t>
            </a:r>
            <a:r>
              <a:rPr lang="fr-FR" dirty="0" smtClean="0"/>
              <a:t> de </a:t>
            </a:r>
            <a:r>
              <a:rPr lang="fr-FR" dirty="0" err="1"/>
              <a:t>conﬁguration</a:t>
            </a:r>
            <a:r>
              <a:rPr lang="fr-FR" dirty="0"/>
              <a:t> par </a:t>
            </a:r>
            <a:r>
              <a:rPr lang="fr-FR" dirty="0" smtClean="0"/>
              <a:t>service</a:t>
            </a:r>
          </a:p>
          <a:p>
            <a:r>
              <a:rPr lang="fr-FR" dirty="0" smtClean="0"/>
              <a:t>Toutes </a:t>
            </a:r>
            <a:r>
              <a:rPr lang="fr-FR" dirty="0"/>
              <a:t>les fonctionnalités </a:t>
            </a:r>
            <a:r>
              <a:rPr lang="fr-FR" dirty="0" smtClean="0"/>
              <a:t>doivent être accessibles </a:t>
            </a:r>
            <a:r>
              <a:rPr lang="fr-FR" dirty="0"/>
              <a:t>par </a:t>
            </a:r>
            <a:r>
              <a:rPr lang="fr-FR" dirty="0" smtClean="0"/>
              <a:t>l’API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5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sz="2400" dirty="0">
                <a:solidFill>
                  <a:schemeClr val="tx1"/>
                </a:solidFill>
              </a:rPr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97544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63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</a:t>
            </a:r>
            <a:r>
              <a:rPr lang="fr-FR" dirty="0" smtClean="0"/>
              <a:t>sous-Projets</a:t>
            </a:r>
          </a:p>
          <a:p>
            <a:pPr lvl="1" algn="l"/>
            <a:r>
              <a:rPr lang="fr-FR" sz="2600" b="1" dirty="0">
                <a:solidFill>
                  <a:schemeClr val="tx1"/>
                </a:solidFill>
              </a:rPr>
              <a:t>"</a:t>
            </a:r>
            <a:r>
              <a:rPr lang="fr-FR" sz="2600" b="1" dirty="0" err="1">
                <a:solidFill>
                  <a:schemeClr val="tx1"/>
                </a:solidFill>
              </a:rPr>
              <a:t>Core</a:t>
            </a:r>
            <a:r>
              <a:rPr lang="fr-FR" sz="2600" b="1" dirty="0">
                <a:solidFill>
                  <a:schemeClr val="tx1"/>
                </a:solidFill>
              </a:rPr>
              <a:t>", "</a:t>
            </a:r>
            <a:r>
              <a:rPr lang="fr-FR" sz="2600" b="1" dirty="0" err="1">
                <a:solidFill>
                  <a:schemeClr val="tx1"/>
                </a:solidFill>
              </a:rPr>
              <a:t>Big</a:t>
            </a:r>
            <a:r>
              <a:rPr lang="fr-FR" sz="2600" b="1" dirty="0">
                <a:solidFill>
                  <a:schemeClr val="tx1"/>
                </a:solidFill>
              </a:rPr>
              <a:t> </a:t>
            </a:r>
            <a:r>
              <a:rPr lang="fr-FR" sz="2600" b="1" dirty="0" err="1">
                <a:solidFill>
                  <a:schemeClr val="tx1"/>
                </a:solidFill>
              </a:rPr>
              <a:t>tent</a:t>
            </a:r>
            <a:r>
              <a:rPr lang="fr-FR" sz="2600" b="1" dirty="0">
                <a:solidFill>
                  <a:schemeClr val="tx1"/>
                </a:solidFill>
              </a:rPr>
              <a:t>" et "Tools"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Détail des principaux 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975447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623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smtClean="0"/>
              <a:t>sous-projets « </a:t>
            </a:r>
            <a:r>
              <a:rPr lang="fr-FR" dirty="0" err="1" smtClean="0"/>
              <a:t>Core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340768"/>
            <a:ext cx="7538214" cy="4968551"/>
          </a:xfrm>
        </p:spPr>
        <p:txBody>
          <a:bodyPr>
            <a:normAutofit/>
          </a:bodyPr>
          <a:lstStyle/>
          <a:p>
            <a:r>
              <a:rPr lang="fr-FR" dirty="0" smtClean="0"/>
              <a:t>Indispensables :</a:t>
            </a:r>
          </a:p>
          <a:p>
            <a:pPr lvl="1"/>
            <a:r>
              <a:rPr lang="fr-FR" dirty="0" smtClean="0"/>
              <a:t>Gestion/</a:t>
            </a:r>
            <a:r>
              <a:rPr lang="fr-FR" dirty="0" err="1" smtClean="0"/>
              <a:t>execution</a:t>
            </a:r>
            <a:r>
              <a:rPr lang="fr-FR" dirty="0" smtClean="0"/>
              <a:t> des instances (</a:t>
            </a:r>
            <a:r>
              <a:rPr lang="fr-FR" dirty="0" err="1" smtClean="0"/>
              <a:t>Compute</a:t>
            </a:r>
            <a:r>
              <a:rPr lang="fr-FR" dirty="0" smtClean="0"/>
              <a:t>) : </a:t>
            </a: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Nova</a:t>
            </a: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fr-FR" dirty="0" err="1" smtClean="0"/>
              <a:t>Authentiﬁcation</a:t>
            </a:r>
            <a:r>
              <a:rPr lang="fr-FR" dirty="0"/>
              <a:t>, Autorisations (</a:t>
            </a:r>
            <a:r>
              <a:rPr lang="fr-FR" dirty="0" err="1"/>
              <a:t>Identity</a:t>
            </a:r>
            <a:r>
              <a:rPr lang="fr-FR" dirty="0"/>
              <a:t> Service</a:t>
            </a:r>
            <a:r>
              <a:rPr lang="fr-FR" dirty="0" smtClean="0"/>
              <a:t>) : </a:t>
            </a:r>
            <a:r>
              <a:rPr lang="fr-F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Keystone</a:t>
            </a:r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fr-FR" dirty="0" smtClean="0"/>
              <a:t>Catalogue </a:t>
            </a:r>
            <a:r>
              <a:rPr lang="fr-FR" dirty="0"/>
              <a:t>de </a:t>
            </a:r>
            <a:r>
              <a:rPr lang="fr-FR" dirty="0" smtClean="0"/>
              <a:t>services : </a:t>
            </a:r>
            <a:r>
              <a:rPr lang="fr-F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Keystone</a:t>
            </a:r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fr-FR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dirty="0" smtClean="0"/>
              <a:t>Registre d’images (</a:t>
            </a:r>
            <a:r>
              <a:rPr lang="fr-FR" dirty="0"/>
              <a:t>Image </a:t>
            </a:r>
            <a:r>
              <a:rPr lang="fr-FR" dirty="0" smtClean="0"/>
              <a:t>Service</a:t>
            </a:r>
            <a:r>
              <a:rPr lang="fr-FR" dirty="0"/>
              <a:t>) : </a:t>
            </a:r>
            <a:r>
              <a:rPr lang="fr-FR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Glance</a:t>
            </a:r>
            <a:endParaRPr lang="fr-FR" dirty="0" smtClean="0"/>
          </a:p>
          <a:p>
            <a:r>
              <a:rPr lang="fr-FR" dirty="0" smtClean="0"/>
              <a:t>Stockage :</a:t>
            </a:r>
          </a:p>
          <a:p>
            <a:pPr lvl="1"/>
            <a:r>
              <a:rPr lang="fr-FR" dirty="0" smtClean="0"/>
              <a:t>Stockage block (</a:t>
            </a:r>
            <a:r>
              <a:rPr lang="fr-FR" dirty="0"/>
              <a:t>Block </a:t>
            </a:r>
            <a:r>
              <a:rPr lang="fr-FR" dirty="0" smtClean="0"/>
              <a:t>Storage) : </a:t>
            </a:r>
            <a:r>
              <a:rPr lang="fr-F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Cinder</a:t>
            </a:r>
            <a:endParaRPr lang="fr-FR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dirty="0" smtClean="0"/>
              <a:t>Stockage objet (Object </a:t>
            </a:r>
            <a:r>
              <a:rPr lang="fr-FR" dirty="0"/>
              <a:t>Storage ) : </a:t>
            </a: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Swift</a:t>
            </a:r>
            <a:endParaRPr lang="fr-FR" dirty="0" smtClean="0"/>
          </a:p>
          <a:p>
            <a:r>
              <a:rPr lang="fr-FR" dirty="0" smtClean="0"/>
              <a:t>Réseau :</a:t>
            </a:r>
            <a:endParaRPr lang="fr-FR" dirty="0"/>
          </a:p>
          <a:p>
            <a:pPr lvl="1"/>
            <a:r>
              <a:rPr lang="fr-FR" dirty="0" smtClean="0"/>
              <a:t>Réseau (</a:t>
            </a:r>
            <a:r>
              <a:rPr lang="fr-FR" dirty="0"/>
              <a:t>Networking) : </a:t>
            </a: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Neutron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86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Principaux composants d’</a:t>
            </a:r>
            <a:r>
              <a:rPr lang="fr-FR" dirty="0" err="1" smtClean="0"/>
              <a:t>OpenStack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06486"/>
            <a:ext cx="7210425" cy="4386391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1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Sous-projets « </a:t>
            </a:r>
            <a:r>
              <a:rPr lang="fr-FR" dirty="0" err="1"/>
              <a:t>Big</a:t>
            </a:r>
            <a:r>
              <a:rPr lang="fr-FR" dirty="0"/>
              <a:t> </a:t>
            </a:r>
            <a:r>
              <a:rPr lang="fr-FR" dirty="0" err="1"/>
              <a:t>Tent</a:t>
            </a:r>
            <a:r>
              <a:rPr lang="fr-FR" dirty="0"/>
              <a:t> </a:t>
            </a:r>
            <a:r>
              <a:rPr lang="fr-FR" dirty="0" smtClean="0"/>
              <a:t>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Suivi / management</a:t>
            </a:r>
          </a:p>
          <a:p>
            <a:pPr lvl="1"/>
            <a:r>
              <a:rPr lang="fr-FR" dirty="0"/>
              <a:t>Console web (Dashboard) : </a:t>
            </a:r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Horizon</a:t>
            </a:r>
          </a:p>
          <a:p>
            <a:pPr lvl="1"/>
            <a:r>
              <a:rPr lang="fr-FR" dirty="0"/>
              <a:t>Orchestration des ressources (Orchestration) : </a:t>
            </a:r>
            <a:r>
              <a:rPr lang="fr-F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Heat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dirty="0"/>
              <a:t>Collecte de métriques (</a:t>
            </a:r>
            <a:r>
              <a:rPr lang="fr-FR" dirty="0" err="1"/>
              <a:t>Metering</a:t>
            </a:r>
            <a:r>
              <a:rPr lang="fr-FR" dirty="0"/>
              <a:t>) : </a:t>
            </a:r>
            <a:r>
              <a:rPr lang="fr-FR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Ceilometer</a:t>
            </a:r>
            <a:endParaRPr lang="fr-FR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fr-FR" dirty="0" smtClean="0"/>
              <a:t>Données</a:t>
            </a:r>
          </a:p>
          <a:p>
            <a:pPr lvl="1"/>
            <a:r>
              <a:rPr lang="fr-FR" dirty="0" smtClean="0"/>
              <a:t>Bases de données </a:t>
            </a:r>
            <a:r>
              <a:rPr lang="fr-FR" dirty="0"/>
              <a:t>: </a:t>
            </a:r>
            <a:r>
              <a:rPr lang="fr-FR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Trove</a:t>
            </a:r>
            <a:endParaRPr lang="fr-FR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dirty="0" smtClean="0"/>
              <a:t>Traitement de masse  </a:t>
            </a:r>
            <a:r>
              <a:rPr lang="fr-FR" dirty="0"/>
              <a:t>: </a:t>
            </a:r>
            <a:r>
              <a:rPr lang="fr-F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Sahara</a:t>
            </a:r>
          </a:p>
          <a:p>
            <a:pPr lvl="1"/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fr-FR" b="1" dirty="0" smtClean="0"/>
              <a:t>. . .</a:t>
            </a:r>
            <a:endParaRPr lang="fr-FR" b="1" dirty="0"/>
          </a:p>
          <a:p>
            <a:pPr lvl="1"/>
            <a:endParaRPr lang="fr-FR" dirty="0" smtClean="0"/>
          </a:p>
          <a:p>
            <a:pPr lvl="1"/>
            <a:endParaRPr lang="fr-FR" b="1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69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2751311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153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« 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Tent</a:t>
            </a:r>
            <a:r>
              <a:rPr lang="fr-FR" dirty="0" smtClean="0"/>
              <a:t> »  et « </a:t>
            </a:r>
            <a:r>
              <a:rPr lang="fr-FR" dirty="0" err="1" smtClean="0"/>
              <a:t>Core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2" y="1588789"/>
            <a:ext cx="8264524" cy="4421784"/>
          </a:xfrm>
        </p:spPr>
      </p:pic>
    </p:spTree>
    <p:extLst>
      <p:ext uri="{BB962C8B-B14F-4D97-AF65-F5344CB8AC3E}">
        <p14:creationId xmlns:p14="http://schemas.microsoft.com/office/powerpoint/2010/main" val="367866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Evolution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912768" cy="4539326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15616" y="593998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https://fr.wikipedia.org/wiki/OpenStack</a:t>
            </a:r>
          </a:p>
        </p:txBody>
      </p:sp>
    </p:spTree>
    <p:extLst>
      <p:ext uri="{BB962C8B-B14F-4D97-AF65-F5344CB8AC3E}">
        <p14:creationId xmlns:p14="http://schemas.microsoft.com/office/powerpoint/2010/main" val="37935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Maturité  / Statistiques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54850"/>
            <a:ext cx="2380558" cy="2020074"/>
          </a:xfrm>
          <a:ln>
            <a:solidFill>
              <a:schemeClr val="accent1"/>
            </a:solidFill>
          </a:ln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24" y="5877272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https://www.openstack.org/software/project-navigator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7" y="3564909"/>
            <a:ext cx="2364241" cy="2143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85" y="1314040"/>
            <a:ext cx="2237725" cy="2054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4" y="1354850"/>
            <a:ext cx="2332947" cy="1972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503516"/>
            <a:ext cx="2401692" cy="22050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08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CORRESPONDANCE OPENSTACK - </a:t>
            </a:r>
            <a:r>
              <a:rPr lang="fr-FR" dirty="0" smtClean="0"/>
              <a:t>AWS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Compute</a:t>
            </a:r>
            <a:r>
              <a:rPr lang="fr-FR" dirty="0" smtClean="0"/>
              <a:t>  : EC2  </a:t>
            </a:r>
            <a:r>
              <a:rPr lang="fr-FR" dirty="0"/>
              <a:t>→  Nova</a:t>
            </a:r>
          </a:p>
          <a:p>
            <a:r>
              <a:rPr lang="fr-FR" dirty="0"/>
              <a:t>Block </a:t>
            </a:r>
            <a:r>
              <a:rPr lang="fr-FR" dirty="0" err="1" smtClean="0"/>
              <a:t>storage</a:t>
            </a:r>
            <a:r>
              <a:rPr lang="fr-FR" dirty="0" smtClean="0"/>
              <a:t> :  </a:t>
            </a:r>
            <a:r>
              <a:rPr lang="fr-FR" dirty="0"/>
              <a:t>EBS  </a:t>
            </a:r>
            <a:r>
              <a:rPr lang="fr-FR" dirty="0" smtClean="0"/>
              <a:t>→ </a:t>
            </a:r>
            <a:r>
              <a:rPr lang="fr-FR" dirty="0" err="1" smtClean="0"/>
              <a:t>Cinder</a:t>
            </a:r>
            <a:endParaRPr lang="fr-FR" dirty="0"/>
          </a:p>
          <a:p>
            <a:r>
              <a:rPr lang="fr-FR" dirty="0"/>
              <a:t>Object </a:t>
            </a:r>
            <a:r>
              <a:rPr lang="fr-FR" dirty="0" err="1" smtClean="0"/>
              <a:t>storage</a:t>
            </a:r>
            <a:r>
              <a:rPr lang="fr-FR" dirty="0" smtClean="0"/>
              <a:t> : S3  </a:t>
            </a:r>
            <a:r>
              <a:rPr lang="fr-FR" dirty="0"/>
              <a:t>→  Swift</a:t>
            </a:r>
          </a:p>
          <a:p>
            <a:r>
              <a:rPr lang="fr-FR" dirty="0"/>
              <a:t>Orchestration  </a:t>
            </a:r>
            <a:r>
              <a:rPr lang="fr-FR" dirty="0" smtClean="0"/>
              <a:t>: CFN  </a:t>
            </a:r>
            <a:r>
              <a:rPr lang="fr-FR" dirty="0"/>
              <a:t>→  </a:t>
            </a:r>
            <a:r>
              <a:rPr lang="fr-FR" dirty="0" err="1" smtClean="0"/>
              <a:t>Heat</a:t>
            </a:r>
            <a:endParaRPr lang="fr-FR" dirty="0" smtClean="0"/>
          </a:p>
          <a:p>
            <a:r>
              <a:rPr lang="fr-FR" dirty="0" smtClean="0"/>
              <a:t>DNS : Route53 </a:t>
            </a:r>
            <a:r>
              <a:rPr lang="fr-FR" dirty="0"/>
              <a:t>→ </a:t>
            </a:r>
            <a:r>
              <a:rPr lang="fr-FR" dirty="0" err="1" smtClean="0"/>
              <a:t>Designate</a:t>
            </a:r>
            <a:endParaRPr lang="fr-FR" dirty="0" smtClean="0"/>
          </a:p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2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Sous-projets « Tools 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Oslo (ou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 smtClean="0"/>
              <a:t>common</a:t>
            </a:r>
            <a:r>
              <a:rPr lang="fr-FR" dirty="0" smtClean="0"/>
              <a:t>) : </a:t>
            </a:r>
          </a:p>
          <a:p>
            <a:pPr lvl="1"/>
            <a:r>
              <a:rPr lang="fr-FR" dirty="0" smtClean="0"/>
              <a:t>contient </a:t>
            </a:r>
            <a:r>
              <a:rPr lang="fr-FR" dirty="0"/>
              <a:t>le code commun </a:t>
            </a:r>
            <a:r>
              <a:rPr lang="fr-FR" dirty="0" smtClean="0"/>
              <a:t>à </a:t>
            </a:r>
            <a:r>
              <a:rPr lang="fr-FR" dirty="0"/>
              <a:t>plusieurs composants d’</a:t>
            </a:r>
            <a:r>
              <a:rPr lang="fr-FR" dirty="0" err="1"/>
              <a:t>OpenStack</a:t>
            </a:r>
            <a:endParaRPr lang="fr-FR" dirty="0"/>
          </a:p>
          <a:p>
            <a:pPr lvl="1"/>
            <a:r>
              <a:rPr lang="fr-FR" dirty="0"/>
              <a:t>Son utilisation est transparente pour le </a:t>
            </a:r>
            <a:r>
              <a:rPr lang="fr-FR" dirty="0" err="1" smtClean="0"/>
              <a:t>déployeur</a:t>
            </a:r>
            <a:endParaRPr lang="fr-FR" dirty="0"/>
          </a:p>
          <a:p>
            <a:r>
              <a:rPr lang="fr-FR" dirty="0" err="1" smtClean="0"/>
              <a:t>rootwrap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wrapper</a:t>
            </a:r>
            <a:r>
              <a:rPr lang="fr-FR" dirty="0" smtClean="0"/>
              <a:t> </a:t>
            </a:r>
            <a:r>
              <a:rPr lang="fr-FR" dirty="0"/>
              <a:t>pour les commandes </a:t>
            </a:r>
            <a:r>
              <a:rPr lang="fr-FR" dirty="0" err="1"/>
              <a:t>root</a:t>
            </a:r>
            <a:r>
              <a:rPr lang="fr-FR" dirty="0"/>
              <a:t> </a:t>
            </a:r>
            <a:r>
              <a:rPr lang="fr-FR" dirty="0" smtClean="0"/>
              <a:t>utilisée </a:t>
            </a:r>
            <a:r>
              <a:rPr lang="fr-FR" dirty="0"/>
              <a:t>par les projets</a:t>
            </a:r>
          </a:p>
          <a:p>
            <a:r>
              <a:rPr lang="fr-FR" dirty="0" err="1" smtClean="0"/>
              <a:t>TripleO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/>
              <a:t>OpenStack</a:t>
            </a:r>
            <a:r>
              <a:rPr lang="fr-FR" dirty="0"/>
              <a:t> On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/>
            <a:r>
              <a:rPr lang="fr-FR" dirty="0"/>
              <a:t>Objectif : pouvoir d´</a:t>
            </a:r>
            <a:r>
              <a:rPr lang="fr-FR" dirty="0" err="1"/>
              <a:t>eployer</a:t>
            </a:r>
            <a:r>
              <a:rPr lang="fr-FR" dirty="0"/>
              <a:t> un cloud </a:t>
            </a:r>
            <a:r>
              <a:rPr lang="fr-FR" dirty="0" err="1"/>
              <a:t>OpenStack</a:t>
            </a:r>
            <a:r>
              <a:rPr lang="fr-FR" dirty="0"/>
              <a:t> (</a:t>
            </a:r>
            <a:r>
              <a:rPr lang="fr-FR" dirty="0" err="1"/>
              <a:t>overcloud</a:t>
            </a:r>
            <a:r>
              <a:rPr lang="fr-FR" dirty="0"/>
              <a:t>) </a:t>
            </a:r>
            <a:r>
              <a:rPr lang="fr-FR" dirty="0" smtClean="0"/>
              <a:t>à partir d’un </a:t>
            </a:r>
            <a:r>
              <a:rPr lang="fr-FR" dirty="0"/>
              <a:t>cloud </a:t>
            </a:r>
            <a:r>
              <a:rPr lang="fr-FR" dirty="0" err="1"/>
              <a:t>OpenStack</a:t>
            </a:r>
            <a:r>
              <a:rPr lang="fr-FR" dirty="0"/>
              <a:t> (</a:t>
            </a:r>
            <a:r>
              <a:rPr lang="fr-FR" dirty="0" err="1"/>
              <a:t>undercloud</a:t>
            </a:r>
            <a:r>
              <a:rPr lang="fr-FR" dirty="0"/>
              <a:t>)</a:t>
            </a:r>
          </a:p>
          <a:p>
            <a:r>
              <a:rPr lang="fr-FR" dirty="0" err="1" smtClean="0"/>
              <a:t>Tempest</a:t>
            </a:r>
            <a:r>
              <a:rPr lang="fr-FR" dirty="0" smtClean="0"/>
              <a:t>,</a:t>
            </a:r>
          </a:p>
          <a:p>
            <a:pPr lvl="1"/>
            <a:r>
              <a:rPr lang="fr-FR" dirty="0"/>
              <a:t>Suite de tests d’un cloud </a:t>
            </a:r>
            <a:r>
              <a:rPr lang="fr-FR" dirty="0" err="1"/>
              <a:t>OpenStack</a:t>
            </a:r>
            <a:endParaRPr lang="fr-FR" dirty="0"/>
          </a:p>
          <a:p>
            <a:pPr lvl="1"/>
            <a:r>
              <a:rPr lang="fr-FR" dirty="0" err="1"/>
              <a:t>Eﬀectue</a:t>
            </a:r>
            <a:r>
              <a:rPr lang="fr-FR" dirty="0"/>
              <a:t> des appels </a:t>
            </a:r>
            <a:r>
              <a:rPr lang="fr-FR" dirty="0" smtClean="0"/>
              <a:t>à </a:t>
            </a:r>
            <a:r>
              <a:rPr lang="fr-FR" dirty="0"/>
              <a:t>l’API et </a:t>
            </a:r>
            <a:r>
              <a:rPr lang="fr-FR" dirty="0" err="1" smtClean="0"/>
              <a:t>vériﬁe</a:t>
            </a:r>
            <a:r>
              <a:rPr lang="fr-FR" dirty="0" smtClean="0"/>
              <a:t> </a:t>
            </a:r>
            <a:r>
              <a:rPr lang="fr-FR" dirty="0"/>
              <a:t>le </a:t>
            </a:r>
            <a:r>
              <a:rPr lang="fr-FR" dirty="0" smtClean="0"/>
              <a:t>résultat</a:t>
            </a:r>
            <a:endParaRPr lang="fr-FR" dirty="0"/>
          </a:p>
          <a:p>
            <a:pPr lvl="1"/>
            <a:r>
              <a:rPr lang="fr-FR" dirty="0"/>
              <a:t>Est </a:t>
            </a:r>
            <a:r>
              <a:rPr lang="fr-FR" dirty="0" smtClean="0"/>
              <a:t>très utilisé </a:t>
            </a:r>
            <a:r>
              <a:rPr lang="fr-FR" dirty="0"/>
              <a:t>par les </a:t>
            </a:r>
            <a:r>
              <a:rPr lang="fr-FR" dirty="0" smtClean="0"/>
              <a:t>développeurs </a:t>
            </a:r>
            <a:r>
              <a:rPr lang="fr-FR" dirty="0"/>
              <a:t>via </a:t>
            </a:r>
            <a:r>
              <a:rPr lang="fr-FR" dirty="0" smtClean="0"/>
              <a:t>l’intégration </a:t>
            </a:r>
            <a:r>
              <a:rPr lang="fr-FR" dirty="0"/>
              <a:t>continue</a:t>
            </a:r>
          </a:p>
          <a:p>
            <a:r>
              <a:rPr lang="fr-FR" dirty="0" smtClean="0"/>
              <a:t>  …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91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5328592" cy="3240360"/>
          </a:xfrm>
        </p:spPr>
        <p:txBody>
          <a:bodyPr>
            <a:normAutofit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</a:t>
            </a:r>
            <a:r>
              <a:rPr lang="fr-FR" dirty="0" smtClean="0"/>
              <a:t>sous-Projets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"</a:t>
            </a:r>
            <a:r>
              <a:rPr lang="fr-FR" dirty="0" err="1">
                <a:solidFill>
                  <a:srgbClr val="B8B8B8"/>
                </a:solidFill>
              </a:rPr>
              <a:t>Core</a:t>
            </a:r>
            <a:r>
              <a:rPr lang="fr-FR" dirty="0">
                <a:solidFill>
                  <a:srgbClr val="B8B8B8"/>
                </a:solidFill>
              </a:rPr>
              <a:t>", "</a:t>
            </a:r>
            <a:r>
              <a:rPr lang="fr-FR" dirty="0" err="1">
                <a:solidFill>
                  <a:srgbClr val="B8B8B8"/>
                </a:solidFill>
              </a:rPr>
              <a:t>Big</a:t>
            </a:r>
            <a:r>
              <a:rPr lang="fr-FR" dirty="0">
                <a:solidFill>
                  <a:srgbClr val="B8B8B8"/>
                </a:solidFill>
              </a:rPr>
              <a:t> </a:t>
            </a:r>
            <a:r>
              <a:rPr lang="fr-FR" dirty="0" err="1">
                <a:solidFill>
                  <a:srgbClr val="B8B8B8"/>
                </a:solidFill>
              </a:rPr>
              <a:t>tent</a:t>
            </a:r>
            <a:r>
              <a:rPr lang="fr-FR" dirty="0">
                <a:solidFill>
                  <a:srgbClr val="B8B8B8"/>
                </a:solidFill>
              </a:rPr>
              <a:t>" et "Tools"</a:t>
            </a:r>
          </a:p>
          <a:p>
            <a:pPr lvl="1" algn="l"/>
            <a:r>
              <a:rPr lang="fr-FR" sz="2600" b="1" dirty="0">
                <a:solidFill>
                  <a:schemeClr val="tx1"/>
                </a:solidFill>
              </a:rPr>
              <a:t>Détail des principaux 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4797152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43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Keystone</a:t>
            </a:r>
            <a:r>
              <a:rPr lang="fr-FR" dirty="0"/>
              <a:t> (</a:t>
            </a:r>
            <a:r>
              <a:rPr lang="fr-FR" dirty="0" err="1"/>
              <a:t>identity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751428"/>
            <a:ext cx="7211144" cy="4485884"/>
          </a:xfrm>
        </p:spPr>
        <p:txBody>
          <a:bodyPr/>
          <a:lstStyle/>
          <a:p>
            <a:r>
              <a:rPr lang="fr-FR" dirty="0"/>
              <a:t>Service de renseignements (utilisateurs, groupes, projets. . . )</a:t>
            </a:r>
          </a:p>
          <a:p>
            <a:r>
              <a:rPr lang="fr-FR" dirty="0" err="1"/>
              <a:t>Authentiﬁe</a:t>
            </a:r>
            <a:r>
              <a:rPr lang="fr-FR" dirty="0"/>
              <a:t> les utilisateurs en leur donnant des jetons</a:t>
            </a:r>
          </a:p>
          <a:p>
            <a:r>
              <a:rPr lang="fr-FR" dirty="0"/>
              <a:t>Valide l’authenticité d’un jeton</a:t>
            </a:r>
          </a:p>
          <a:p>
            <a:r>
              <a:rPr lang="fr-FR" dirty="0"/>
              <a:t>Dépositaire du catalogue de service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87955"/>
            <a:ext cx="1736920" cy="8640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126"/>
            <a:ext cx="1224136" cy="1023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5"/>
          <a:stretch/>
        </p:blipFill>
        <p:spPr>
          <a:xfrm>
            <a:off x="251520" y="5301208"/>
            <a:ext cx="2667000" cy="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2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Nova (</a:t>
            </a:r>
            <a:r>
              <a:rPr lang="fr-FR" dirty="0" err="1"/>
              <a:t>compute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1268760"/>
            <a:ext cx="7610222" cy="4104455"/>
          </a:xfrm>
        </p:spPr>
        <p:txBody>
          <a:bodyPr>
            <a:normAutofit fontScale="92500"/>
          </a:bodyPr>
          <a:lstStyle/>
          <a:p>
            <a:r>
              <a:rPr lang="fr-FR" dirty="0"/>
              <a:t>Gère le catalogue des instances</a:t>
            </a:r>
          </a:p>
          <a:p>
            <a:r>
              <a:rPr lang="fr-FR" dirty="0"/>
              <a:t>Traite les demandes de création d’instance (en relation </a:t>
            </a:r>
            <a:r>
              <a:rPr lang="fr-FR" dirty="0" smtClean="0"/>
              <a:t>avec l’hyperviseur</a:t>
            </a:r>
            <a:r>
              <a:rPr lang="fr-FR" dirty="0"/>
              <a:t>)</a:t>
            </a:r>
          </a:p>
          <a:p>
            <a:r>
              <a:rPr lang="fr-FR" dirty="0"/>
              <a:t>Gère le placement des instances sur les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dirty="0" err="1"/>
              <a:t>compute</a:t>
            </a:r>
            <a:endParaRPr lang="fr-FR" dirty="0"/>
          </a:p>
          <a:p>
            <a:r>
              <a:rPr lang="fr-FR" dirty="0"/>
              <a:t>Fournit les métadonnées (systèmes et </a:t>
            </a:r>
            <a:r>
              <a:rPr lang="fr-FR" dirty="0" smtClean="0"/>
              <a:t>utilisateurs</a:t>
            </a:r>
            <a:r>
              <a:rPr lang="fr-FR" dirty="0"/>
              <a:t>) </a:t>
            </a:r>
            <a:r>
              <a:rPr lang="fr-FR" dirty="0" smtClean="0"/>
              <a:t>aux instances </a:t>
            </a:r>
            <a:endParaRPr lang="fr-FR" dirty="0"/>
          </a:p>
          <a:p>
            <a:r>
              <a:rPr lang="fr-FR" dirty="0" smtClean="0"/>
              <a:t>Assure des </a:t>
            </a:r>
            <a:r>
              <a:rPr lang="fr-FR" dirty="0"/>
              <a:t>fonctions réseaux </a:t>
            </a:r>
            <a:r>
              <a:rPr lang="fr-FR" dirty="0" smtClean="0"/>
              <a:t>(limitées : création </a:t>
            </a:r>
            <a:r>
              <a:rPr lang="fr-FR" dirty="0"/>
              <a:t>de bridge, </a:t>
            </a:r>
            <a:r>
              <a:rPr lang="fr-FR" dirty="0" smtClean="0"/>
              <a:t>DHCP, </a:t>
            </a:r>
            <a:r>
              <a:rPr lang="fr-FR" dirty="0" err="1" smtClean="0"/>
              <a:t>ﬁrewall</a:t>
            </a:r>
            <a:r>
              <a:rPr lang="fr-FR" dirty="0"/>
              <a:t>. . . </a:t>
            </a:r>
            <a:r>
              <a:rPr lang="fr-FR" dirty="0" smtClean="0"/>
              <a:t>), bientôt abandonnées.</a:t>
            </a:r>
            <a:endParaRPr lang="fr-FR" dirty="0"/>
          </a:p>
          <a:p>
            <a:r>
              <a:rPr lang="fr-FR" dirty="0"/>
              <a:t>Fournit un accès aux instances (console, VNC, </a:t>
            </a:r>
            <a:r>
              <a:rPr lang="fr-FR" dirty="0" err="1"/>
              <a:t>Spice</a:t>
            </a:r>
            <a:r>
              <a:rPr lang="fr-FR" dirty="0"/>
              <a:t>. . . </a:t>
            </a:r>
            <a:r>
              <a:rPr lang="fr-FR" dirty="0" smtClean="0"/>
              <a:t>)</a:t>
            </a:r>
          </a:p>
          <a:p>
            <a:r>
              <a:rPr lang="fr-FR" dirty="0" smtClean="0"/>
              <a:t>KVM, </a:t>
            </a:r>
            <a:r>
              <a:rPr lang="fr-FR" dirty="0" err="1" smtClean="0"/>
              <a:t>Xen</a:t>
            </a:r>
            <a:r>
              <a:rPr lang="fr-FR" dirty="0" smtClean="0"/>
              <a:t>, ESX, Hyper-V, Docker et LXC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97" y="332656"/>
            <a:ext cx="1405343" cy="11521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3022"/>
            <a:ext cx="1440160" cy="12042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3"/>
          <a:stretch/>
        </p:blipFill>
        <p:spPr>
          <a:xfrm>
            <a:off x="179512" y="5404444"/>
            <a:ext cx="2613660" cy="9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Nova </a:t>
            </a:r>
            <a:r>
              <a:rPr lang="fr-FR" dirty="0" smtClean="0"/>
              <a:t>- architecture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665894"/>
            <a:ext cx="4408884" cy="4267574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004048" y="5877272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Source illustration : </a:t>
            </a:r>
            <a:r>
              <a:rPr lang="fr-FR" sz="1400" i="1" dirty="0" err="1" smtClean="0"/>
              <a:t>Rackspace</a:t>
            </a:r>
            <a:endParaRPr lang="fr-FR" sz="1400" i="1" dirty="0"/>
          </a:p>
        </p:txBody>
      </p:sp>
      <p:sp>
        <p:nvSpPr>
          <p:cNvPr id="3" name="Rectangle 2"/>
          <p:cNvSpPr/>
          <p:nvPr/>
        </p:nvSpPr>
        <p:spPr>
          <a:xfrm>
            <a:off x="3059832" y="1916832"/>
            <a:ext cx="1512168" cy="8640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131840" y="2780928"/>
            <a:ext cx="1440160" cy="93610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Glance</a:t>
            </a:r>
            <a:r>
              <a:rPr lang="fr-FR" dirty="0"/>
              <a:t> (images)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484784"/>
            <a:ext cx="6946716" cy="403244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Service « images» </a:t>
            </a:r>
            <a:r>
              <a:rPr lang="fr-FR" dirty="0"/>
              <a:t>de l’infrastructure </a:t>
            </a:r>
            <a:r>
              <a:rPr lang="fr-FR" dirty="0" smtClean="0"/>
              <a:t>virtualisée</a:t>
            </a:r>
          </a:p>
          <a:p>
            <a:r>
              <a:rPr lang="fr-FR" dirty="0" smtClean="0"/>
              <a:t>Stocke et distribue les </a:t>
            </a:r>
            <a:r>
              <a:rPr lang="fr-FR" dirty="0"/>
              <a:t>images d’instance </a:t>
            </a:r>
          </a:p>
          <a:p>
            <a:r>
              <a:rPr lang="fr-FR" dirty="0" smtClean="0"/>
              <a:t>Appelé par </a:t>
            </a:r>
            <a:r>
              <a:rPr lang="fr-FR" dirty="0" err="1"/>
              <a:t>Compute</a:t>
            </a:r>
            <a:r>
              <a:rPr lang="fr-FR" dirty="0"/>
              <a:t> (Nova) lors de l’instanciation d’une </a:t>
            </a:r>
            <a:r>
              <a:rPr lang="fr-FR" dirty="0" smtClean="0"/>
              <a:t>nouvelle Instance.</a:t>
            </a:r>
            <a:endParaRPr lang="fr-FR" dirty="0"/>
          </a:p>
          <a:p>
            <a:r>
              <a:rPr lang="fr-FR" dirty="0" smtClean="0"/>
              <a:t>Format des images : </a:t>
            </a:r>
            <a:r>
              <a:rPr lang="fr-FR" dirty="0" err="1" smtClean="0"/>
              <a:t>raw</a:t>
            </a:r>
            <a:r>
              <a:rPr lang="fr-FR" dirty="0" smtClean="0"/>
              <a:t>, </a:t>
            </a:r>
            <a:r>
              <a:rPr lang="fr-FR" dirty="0" err="1" smtClean="0"/>
              <a:t>vmdk</a:t>
            </a:r>
            <a:r>
              <a:rPr lang="fr-FR" dirty="0" smtClean="0"/>
              <a:t>, </a:t>
            </a:r>
            <a:r>
              <a:rPr lang="fr-FR" dirty="0" err="1" smtClean="0"/>
              <a:t>qcow</a:t>
            </a:r>
            <a:r>
              <a:rPr lang="fr-FR" dirty="0"/>
              <a:t> </a:t>
            </a:r>
            <a:r>
              <a:rPr lang="fr-FR" dirty="0" smtClean="0"/>
              <a:t>, iso, …</a:t>
            </a:r>
            <a:endParaRPr lang="fr-FR" dirty="0"/>
          </a:p>
          <a:p>
            <a:r>
              <a:rPr lang="fr-FR" dirty="0"/>
              <a:t>Gère les métadonnées </a:t>
            </a:r>
            <a:r>
              <a:rPr lang="fr-FR" dirty="0" smtClean="0"/>
              <a:t>des images (type</a:t>
            </a:r>
            <a:r>
              <a:rPr lang="fr-FR" dirty="0"/>
              <a:t>, </a:t>
            </a:r>
            <a:r>
              <a:rPr lang="fr-FR" dirty="0" smtClean="0"/>
              <a:t>OS, architecture</a:t>
            </a:r>
            <a:r>
              <a:rPr lang="fr-FR" dirty="0"/>
              <a:t>. . . </a:t>
            </a:r>
            <a:r>
              <a:rPr lang="fr-FR" dirty="0" smtClean="0"/>
              <a:t>)</a:t>
            </a:r>
          </a:p>
          <a:p>
            <a:r>
              <a:rPr lang="fr-FR" dirty="0" smtClean="0"/>
              <a:t>Plusieurs </a:t>
            </a:r>
            <a:r>
              <a:rPr lang="fr-FR" dirty="0" err="1"/>
              <a:t>backend</a:t>
            </a:r>
            <a:r>
              <a:rPr lang="fr-FR" dirty="0"/>
              <a:t> de stockage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Système </a:t>
            </a:r>
            <a:r>
              <a:rPr lang="fr-FR" dirty="0"/>
              <a:t>de </a:t>
            </a:r>
            <a:r>
              <a:rPr lang="fr-FR" dirty="0" err="1"/>
              <a:t>ﬁchier</a:t>
            </a:r>
            <a:r>
              <a:rPr lang="fr-FR" dirty="0"/>
              <a:t> </a:t>
            </a:r>
            <a:r>
              <a:rPr lang="fr-FR" dirty="0" smtClean="0"/>
              <a:t>local ou NFS (NAS/SAN)</a:t>
            </a:r>
            <a:endParaRPr lang="fr-FR" dirty="0"/>
          </a:p>
          <a:p>
            <a:pPr lvl="1"/>
            <a:r>
              <a:rPr lang="fr-FR" dirty="0"/>
              <a:t>Swift (</a:t>
            </a:r>
            <a:r>
              <a:rPr lang="fr-FR" dirty="0" err="1"/>
              <a:t>OpenStack</a:t>
            </a:r>
            <a:r>
              <a:rPr lang="fr-FR" dirty="0"/>
              <a:t> Object Service)</a:t>
            </a:r>
          </a:p>
          <a:p>
            <a:pPr lvl="1"/>
            <a:r>
              <a:rPr lang="fr-FR" dirty="0"/>
              <a:t>S3 (Object Service Amazon)</a:t>
            </a:r>
          </a:p>
          <a:p>
            <a:pPr lvl="1"/>
            <a:r>
              <a:rPr lang="fr-FR" dirty="0" err="1"/>
              <a:t>Ceph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72" y="188640"/>
            <a:ext cx="956984" cy="115212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1" y="44624"/>
            <a:ext cx="1479044" cy="123678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1" b="3697"/>
          <a:stretch/>
        </p:blipFill>
        <p:spPr>
          <a:xfrm>
            <a:off x="179512" y="5503504"/>
            <a:ext cx="2545080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1556793"/>
            <a:ext cx="7754238" cy="4485884"/>
          </a:xfrm>
        </p:spPr>
        <p:txBody>
          <a:bodyPr>
            <a:normAutofit/>
          </a:bodyPr>
          <a:lstStyle/>
          <a:p>
            <a:r>
              <a:rPr lang="fr-FR" dirty="0" smtClean="0"/>
              <a:t>Wikipédia</a:t>
            </a:r>
            <a:endParaRPr lang="fr-FR" dirty="0"/>
          </a:p>
          <a:p>
            <a:pPr marL="457200" lvl="1" indent="0">
              <a:buNone/>
            </a:pP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/>
              <a:t>est un ensemble de </a:t>
            </a:r>
            <a:r>
              <a:rPr lang="fr-FR" dirty="0" smtClean="0"/>
              <a:t>logiciels open source permettant </a:t>
            </a:r>
            <a:r>
              <a:rPr lang="fr-FR" dirty="0"/>
              <a:t>de déployer des infrastructures </a:t>
            </a:r>
            <a:r>
              <a:rPr lang="fr-FR" dirty="0" smtClean="0"/>
              <a:t>de cloud </a:t>
            </a:r>
            <a:r>
              <a:rPr lang="fr-FR" dirty="0" err="1" smtClean="0"/>
              <a:t>Computing</a:t>
            </a:r>
            <a:r>
              <a:rPr lang="fr-FR" dirty="0" smtClean="0"/>
              <a:t> (</a:t>
            </a:r>
            <a:r>
              <a:rPr lang="fr-FR" dirty="0" err="1" smtClean="0"/>
              <a:t>IaaS</a:t>
            </a:r>
            <a:r>
              <a:rPr lang="fr-FR" dirty="0" smtClean="0"/>
              <a:t>).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Openstack.org</a:t>
            </a:r>
          </a:p>
          <a:p>
            <a:pPr marL="457200" lvl="1" indent="0">
              <a:buNone/>
            </a:pPr>
            <a:r>
              <a:rPr lang="en-US" dirty="0" smtClean="0"/>
              <a:t>OpenStack </a:t>
            </a:r>
            <a:r>
              <a:rPr lang="en-US" dirty="0"/>
              <a:t>is a </a:t>
            </a:r>
            <a:r>
              <a:rPr lang="en-US" b="1" dirty="0"/>
              <a:t>cloud operating system </a:t>
            </a:r>
            <a:r>
              <a:rPr lang="en-US" dirty="0"/>
              <a:t>that controls large pools of compute, storage, and networking resources throughout a datacenter, all managed through a dashboard that gives administrators control while empowering their users to provision resources through a web interface</a:t>
            </a:r>
            <a:r>
              <a:rPr lang="en-US" dirty="0" smtClean="0"/>
              <a:t>. </a:t>
            </a: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35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Horizon (</a:t>
            </a:r>
            <a:r>
              <a:rPr lang="fr-FR" dirty="0" err="1"/>
              <a:t>dashboard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2132855"/>
            <a:ext cx="7211144" cy="3909821"/>
          </a:xfrm>
        </p:spPr>
        <p:txBody>
          <a:bodyPr/>
          <a:lstStyle/>
          <a:p>
            <a:r>
              <a:rPr lang="fr-FR" dirty="0"/>
              <a:t>Interface web</a:t>
            </a:r>
          </a:p>
          <a:p>
            <a:r>
              <a:rPr lang="fr-FR" dirty="0"/>
              <a:t>Fournit une interface graphique pour gérer les ressources</a:t>
            </a:r>
          </a:p>
          <a:p>
            <a:r>
              <a:rPr lang="fr-FR" dirty="0"/>
              <a:t>Permet de surveiller l’utilisation des ressources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72605"/>
            <a:ext cx="1584176" cy="16289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61" y="332656"/>
            <a:ext cx="1520985" cy="12961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7"/>
          <a:stretch/>
        </p:blipFill>
        <p:spPr>
          <a:xfrm>
            <a:off x="323528" y="5445224"/>
            <a:ext cx="2552700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Neutron (Network)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smtClean="0"/>
              <a:t>Virtualisation </a:t>
            </a:r>
            <a:r>
              <a:rPr lang="fr-FR" dirty="0"/>
              <a:t>du </a:t>
            </a:r>
            <a:r>
              <a:rPr lang="fr-FR" dirty="0" smtClean="0"/>
              <a:t>réseau</a:t>
            </a:r>
          </a:p>
          <a:p>
            <a:r>
              <a:rPr lang="fr-FR" dirty="0" smtClean="0"/>
              <a:t>API Unifiée, pour piloter plusieurs architectures réseau :</a:t>
            </a:r>
          </a:p>
          <a:p>
            <a:pPr lvl="1"/>
            <a:r>
              <a:rPr lang="fr-FR" dirty="0" smtClean="0"/>
              <a:t>Linux Bridge,</a:t>
            </a:r>
          </a:p>
          <a:p>
            <a:pPr lvl="1"/>
            <a:r>
              <a:rPr lang="fr-FR" dirty="0" err="1" smtClean="0"/>
              <a:t>OpenVSwitch</a:t>
            </a:r>
            <a:endParaRPr lang="fr-FR" dirty="0" smtClean="0"/>
          </a:p>
          <a:p>
            <a:pPr lvl="1"/>
            <a:r>
              <a:rPr lang="fr-FR" dirty="0" smtClean="0"/>
              <a:t>SDN </a:t>
            </a:r>
            <a:r>
              <a:rPr lang="fr-FR" dirty="0"/>
              <a:t>(</a:t>
            </a:r>
            <a:r>
              <a:rPr lang="fr-FR" dirty="0" smtClean="0"/>
              <a:t>Software-</a:t>
            </a:r>
            <a:r>
              <a:rPr lang="fr-FR" dirty="0" err="1" smtClean="0"/>
              <a:t>Defigned</a:t>
            </a:r>
            <a:r>
              <a:rPr lang="fr-FR" dirty="0" smtClean="0"/>
              <a:t> Networking) : </a:t>
            </a:r>
            <a:r>
              <a:rPr lang="fr-FR" dirty="0" err="1" smtClean="0"/>
              <a:t>OpenContrail</a:t>
            </a:r>
            <a:r>
              <a:rPr lang="fr-FR" dirty="0" smtClean="0"/>
              <a:t>, </a:t>
            </a:r>
            <a:r>
              <a:rPr lang="fr-FR" dirty="0" err="1" smtClean="0"/>
              <a:t>OpenDaylight</a:t>
            </a:r>
            <a:r>
              <a:rPr lang="fr-FR" dirty="0" smtClean="0"/>
              <a:t>, Cisco Nexus, </a:t>
            </a:r>
            <a:r>
              <a:rPr lang="fr-FR" dirty="0" err="1" smtClean="0"/>
              <a:t>VmWare</a:t>
            </a:r>
            <a:r>
              <a:rPr lang="fr-FR" dirty="0" smtClean="0"/>
              <a:t> NSX, …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55" y="404664"/>
            <a:ext cx="1317509" cy="10801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1153"/>
            <a:ext cx="1224136" cy="10236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34"/>
          <a:stretch/>
        </p:blipFill>
        <p:spPr>
          <a:xfrm>
            <a:off x="323528" y="5445224"/>
            <a:ext cx="2506980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et contraintes sur les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Keystone</a:t>
            </a:r>
            <a:r>
              <a:rPr lang="fr-FR" dirty="0"/>
              <a:t> est indispensable</a:t>
            </a:r>
          </a:p>
          <a:p>
            <a:r>
              <a:rPr lang="fr-FR" dirty="0"/>
              <a:t>L’utilisation de Nova va de paire avec </a:t>
            </a:r>
            <a:r>
              <a:rPr lang="fr-FR" dirty="0" err="1"/>
              <a:t>Glance</a:t>
            </a:r>
            <a:endParaRPr lang="fr-FR" dirty="0"/>
          </a:p>
          <a:p>
            <a:r>
              <a:rPr lang="fr-FR" dirty="0" smtClean="0"/>
              <a:t>Nova </a:t>
            </a:r>
            <a:r>
              <a:rPr lang="fr-FR" dirty="0"/>
              <a:t>propose une couche réseau simpliste, mais souvent </a:t>
            </a:r>
            <a:r>
              <a:rPr lang="fr-FR" dirty="0" smtClean="0"/>
              <a:t>suffisante</a:t>
            </a:r>
          </a:p>
          <a:p>
            <a:r>
              <a:rPr lang="fr-FR" dirty="0" smtClean="0"/>
              <a:t>Neutron est puissant, mais complexe</a:t>
            </a:r>
            <a:endParaRPr lang="fr-FR" dirty="0"/>
          </a:p>
          <a:p>
            <a:r>
              <a:rPr lang="fr-FR" dirty="0" err="1" smtClean="0"/>
              <a:t>Cinder</a:t>
            </a:r>
            <a:r>
              <a:rPr lang="fr-FR" dirty="0" smtClean="0"/>
              <a:t> s’avèrera </a:t>
            </a:r>
            <a:r>
              <a:rPr lang="fr-FR" dirty="0"/>
              <a:t>souvent utile</a:t>
            </a:r>
          </a:p>
          <a:p>
            <a:r>
              <a:rPr lang="fr-FR" dirty="0" err="1"/>
              <a:t>Ceilometer</a:t>
            </a:r>
            <a:r>
              <a:rPr lang="fr-FR" dirty="0"/>
              <a:t> et </a:t>
            </a:r>
            <a:r>
              <a:rPr lang="fr-FR" dirty="0" err="1"/>
              <a:t>Heat</a:t>
            </a:r>
            <a:r>
              <a:rPr lang="fr-FR" dirty="0"/>
              <a:t> vont souvent ensemble</a:t>
            </a:r>
          </a:p>
          <a:p>
            <a:r>
              <a:rPr lang="fr-FR" dirty="0"/>
              <a:t>Swift est </a:t>
            </a:r>
            <a:r>
              <a:rPr lang="fr-FR" dirty="0" smtClean="0"/>
              <a:t>indépendant </a:t>
            </a:r>
            <a:r>
              <a:rPr lang="fr-FR" dirty="0"/>
              <a:t>des autres composants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1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Grands </a:t>
            </a:r>
            <a:r>
              <a:rPr lang="fr-FR" dirty="0"/>
              <a:t>p</a:t>
            </a:r>
            <a:r>
              <a:rPr lang="fr-FR" dirty="0" smtClean="0"/>
              <a:t>rincipes d’utilisation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instances sont éphémères, les données sont persistantes</a:t>
            </a:r>
          </a:p>
          <a:p>
            <a:r>
              <a:rPr lang="fr-FR" dirty="0" smtClean="0"/>
              <a:t>On est </a:t>
            </a:r>
            <a:r>
              <a:rPr lang="fr-FR" dirty="0"/>
              <a:t>prêt à perdre l'instance, mais pas le service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Les </a:t>
            </a:r>
            <a:r>
              <a:rPr lang="fr-FR" dirty="0"/>
              <a:t>données doivent être stockée sur un stockage </a:t>
            </a:r>
            <a:r>
              <a:rPr lang="fr-FR" dirty="0" smtClean="0"/>
              <a:t>persistant.</a:t>
            </a:r>
          </a:p>
          <a:p>
            <a:r>
              <a:rPr lang="fr-FR" dirty="0" smtClean="0"/>
              <a:t> Il faut séparer </a:t>
            </a:r>
            <a:r>
              <a:rPr lang="fr-FR" dirty="0"/>
              <a:t>les </a:t>
            </a:r>
            <a:r>
              <a:rPr lang="fr-FR" dirty="0" smtClean="0"/>
              <a:t>données </a:t>
            </a:r>
            <a:r>
              <a:rPr lang="fr-FR" dirty="0"/>
              <a:t>des </a:t>
            </a:r>
            <a:r>
              <a:rPr lang="fr-FR" dirty="0" smtClean="0"/>
              <a:t>instances</a:t>
            </a:r>
          </a:p>
          <a:p>
            <a:r>
              <a:rPr lang="fr-FR" dirty="0" smtClean="0"/>
              <a:t>Une </a:t>
            </a:r>
            <a:r>
              <a:rPr lang="fr-FR" dirty="0"/>
              <a:t>instance </a:t>
            </a:r>
            <a:r>
              <a:rPr lang="fr-FR" dirty="0" smtClean="0"/>
              <a:t>doit être utilisée </a:t>
            </a:r>
            <a:r>
              <a:rPr lang="fr-FR" dirty="0"/>
              <a:t>comme ressource de </a:t>
            </a:r>
            <a:r>
              <a:rPr lang="fr-FR" dirty="0" smtClean="0"/>
              <a:t>calcul</a:t>
            </a:r>
          </a:p>
          <a:p>
            <a:r>
              <a:rPr lang="fr-FR" dirty="0" smtClean="0"/>
              <a:t>Une </a:t>
            </a:r>
            <a:r>
              <a:rPr lang="fr-FR" dirty="0"/>
              <a:t>image se personnalise lors de </a:t>
            </a:r>
            <a:r>
              <a:rPr lang="fr-FR"/>
              <a:t>son </a:t>
            </a:r>
            <a:r>
              <a:rPr lang="fr-FR" smtClean="0"/>
              <a:t>instanciation </a:t>
            </a:r>
            <a:r>
              <a:rPr lang="fr-FR" dirty="0" smtClean="0"/>
              <a:t>grâce à </a:t>
            </a:r>
            <a:r>
              <a:rPr lang="fr-FR" dirty="0"/>
              <a:t>l’API </a:t>
            </a:r>
            <a:r>
              <a:rPr lang="fr-FR" dirty="0" smtClean="0"/>
              <a:t>de </a:t>
            </a:r>
            <a:r>
              <a:rPr lang="fr-FR" dirty="0" err="1" smtClean="0"/>
              <a:t>metadata</a:t>
            </a:r>
            <a:r>
              <a:rPr lang="fr-FR" dirty="0" smtClean="0"/>
              <a:t>	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</p:spPr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7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/>
              <a:t>OpenStack</a:t>
            </a:r>
            <a:endParaRPr lang="fr-FR" dirty="0"/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sz="2400" dirty="0" smtClean="0">
                <a:solidFill>
                  <a:schemeClr val="tx1"/>
                </a:solidFill>
              </a:rPr>
              <a:t>Premiers pas</a:t>
            </a:r>
            <a:endParaRPr lang="fr-FR" sz="2400" dirty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4407495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63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console </a:t>
            </a:r>
            <a:r>
              <a:rPr lang="fr-FR" dirty="0" smtClean="0"/>
              <a:t>: Horizon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9" y="1412776"/>
            <a:ext cx="6281092" cy="4484687"/>
          </a:xfrm>
          <a:ln>
            <a:solidFill>
              <a:schemeClr val="accent1"/>
            </a:solidFill>
          </a:ln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27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APIs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Les </a:t>
            </a:r>
            <a:r>
              <a:rPr lang="fr-FR" dirty="0"/>
              <a:t>clients (y compris Horizon) utilisent l’API</a:t>
            </a:r>
          </a:p>
          <a:p>
            <a:pPr>
              <a:spcBef>
                <a:spcPts val="1200"/>
              </a:spcBef>
            </a:pPr>
            <a:r>
              <a:rPr lang="fr-FR" dirty="0"/>
              <a:t>Des </a:t>
            </a:r>
            <a:r>
              <a:rPr lang="fr-FR" dirty="0" err="1" smtClean="0"/>
              <a:t>crédentials</a:t>
            </a:r>
            <a:r>
              <a:rPr lang="fr-FR" dirty="0" smtClean="0"/>
              <a:t> </a:t>
            </a:r>
            <a:r>
              <a:rPr lang="fr-FR" dirty="0"/>
              <a:t>sont </a:t>
            </a:r>
            <a:r>
              <a:rPr lang="fr-FR" dirty="0" smtClean="0"/>
              <a:t>nécessaires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 smtClean="0"/>
              <a:t>utilisateur </a:t>
            </a:r>
            <a:r>
              <a:rPr lang="fr-FR" dirty="0"/>
              <a:t>+ mot de passe + </a:t>
            </a:r>
            <a:r>
              <a:rPr lang="fr-FR" dirty="0" smtClean="0"/>
              <a:t>projet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 smtClean="0"/>
              <a:t>Direct</a:t>
            </a:r>
            <a:r>
              <a:rPr lang="fr-FR" dirty="0"/>
              <a:t>, en HTTP, via des outils comme </a:t>
            </a:r>
            <a:r>
              <a:rPr lang="fr-FR" dirty="0" err="1"/>
              <a:t>curl</a:t>
            </a: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Avec une </a:t>
            </a:r>
            <a:r>
              <a:rPr lang="fr-FR" dirty="0" smtClean="0"/>
              <a:t>bibliothèque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Les implémentations </a:t>
            </a:r>
            <a:r>
              <a:rPr lang="fr-FR" dirty="0" smtClean="0"/>
              <a:t>officielles </a:t>
            </a:r>
            <a:r>
              <a:rPr lang="fr-FR" dirty="0"/>
              <a:t>en Python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D’autres implémentations pour d’autres langages (exemple : </a:t>
            </a:r>
            <a:r>
              <a:rPr lang="fr-FR" dirty="0" err="1"/>
              <a:t>jclouds</a:t>
            </a:r>
            <a:r>
              <a:rPr lang="fr-FR" dirty="0"/>
              <a:t>)</a:t>
            </a:r>
          </a:p>
          <a:p>
            <a:pPr lvl="1">
              <a:spcBef>
                <a:spcPts val="1200"/>
              </a:spcBef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6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clients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Des </a:t>
            </a:r>
            <a:r>
              <a:rPr lang="fr-FR" dirty="0"/>
              <a:t>clients </a:t>
            </a:r>
            <a:r>
              <a:rPr lang="fr-FR" dirty="0" smtClean="0"/>
              <a:t>en ligne de commande : </a:t>
            </a:r>
          </a:p>
          <a:p>
            <a:pPr lvl="1"/>
            <a:r>
              <a:rPr lang="fr-FR" dirty="0" smtClean="0"/>
              <a:t>python-&lt;service&gt;client</a:t>
            </a:r>
            <a:endParaRPr lang="fr-FR" dirty="0"/>
          </a:p>
          <a:p>
            <a:r>
              <a:rPr lang="fr-FR" dirty="0" smtClean="0"/>
              <a:t>Bibliothèques Python</a:t>
            </a:r>
          </a:p>
          <a:p>
            <a:r>
              <a:rPr lang="fr-FR" dirty="0" smtClean="0"/>
              <a:t>L’</a:t>
            </a:r>
            <a:r>
              <a:rPr lang="fr-FR" dirty="0" err="1" smtClean="0"/>
              <a:t>authentiﬁcation</a:t>
            </a:r>
            <a:r>
              <a:rPr lang="fr-FR" dirty="0" smtClean="0"/>
              <a:t> </a:t>
            </a:r>
            <a:r>
              <a:rPr lang="fr-FR" dirty="0"/>
              <a:t>se fait en passant les </a:t>
            </a:r>
            <a:r>
              <a:rPr lang="fr-FR" dirty="0" smtClean="0"/>
              <a:t>« </a:t>
            </a:r>
            <a:r>
              <a:rPr lang="fr-FR" dirty="0" err="1" smtClean="0"/>
              <a:t>credentials</a:t>
            </a:r>
            <a:r>
              <a:rPr lang="fr-FR" dirty="0" smtClean="0"/>
              <a:t> » </a:t>
            </a:r>
            <a:r>
              <a:rPr lang="fr-FR" dirty="0"/>
              <a:t>par </a:t>
            </a:r>
            <a:r>
              <a:rPr lang="fr-FR" dirty="0" smtClean="0"/>
              <a:t>paramètres ou variables d’environnement</a:t>
            </a:r>
          </a:p>
          <a:p>
            <a:r>
              <a:rPr lang="fr-FR" dirty="0" smtClean="0"/>
              <a:t>S’appuie sur les API</a:t>
            </a:r>
          </a:p>
          <a:p>
            <a:pPr lvl="1"/>
            <a:r>
              <a:rPr lang="fr-FR" dirty="0" smtClean="0"/>
              <a:t>L’option « --</a:t>
            </a:r>
            <a:r>
              <a:rPr lang="fr-FR" dirty="0" err="1" smtClean="0"/>
              <a:t>debug</a:t>
            </a:r>
            <a:r>
              <a:rPr lang="fr-FR" dirty="0" smtClean="0"/>
              <a:t> » </a:t>
            </a:r>
            <a:r>
              <a:rPr lang="fr-FR" dirty="0" err="1"/>
              <a:t>aﬃche</a:t>
            </a:r>
            <a:r>
              <a:rPr lang="fr-FR" dirty="0"/>
              <a:t> la communication HTTP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8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Démarrer avec </a:t>
            </a:r>
            <a:r>
              <a:rPr lang="fr-FR" dirty="0" err="1"/>
              <a:t>Openstack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2686" y="1268761"/>
            <a:ext cx="7211144" cy="4608512"/>
          </a:xfrm>
        </p:spPr>
        <p:txBody>
          <a:bodyPr>
            <a:normAutofit fontScale="85000" lnSpcReduction="20000"/>
          </a:bodyPr>
          <a:lstStyle/>
          <a:p>
            <a:r>
              <a:rPr lang="fr-FR" dirty="0" err="1"/>
              <a:t>TryStack</a:t>
            </a:r>
            <a:endParaRPr lang="fr-FR" dirty="0"/>
          </a:p>
          <a:p>
            <a:pPr lvl="1"/>
            <a:r>
              <a:rPr lang="fr-FR" dirty="0">
                <a:hlinkClick r:id="rId2"/>
              </a:rPr>
              <a:t>http://trystack.org/</a:t>
            </a:r>
            <a:endParaRPr lang="fr-FR" dirty="0"/>
          </a:p>
          <a:p>
            <a:pPr lvl="1"/>
            <a:r>
              <a:rPr lang="fr-FR" dirty="0"/>
              <a:t>En ligne et gratuit</a:t>
            </a:r>
          </a:p>
          <a:p>
            <a:pPr lvl="1"/>
            <a:r>
              <a:rPr lang="fr-FR" dirty="0"/>
              <a:t>Nécessite un compte </a:t>
            </a:r>
            <a:r>
              <a:rPr lang="fr-FR" dirty="0" err="1"/>
              <a:t>facebook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Devstack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http://docs.openstack.org/developer/devstack/</a:t>
            </a:r>
            <a:endParaRPr lang="fr-FR" dirty="0"/>
          </a:p>
          <a:p>
            <a:pPr lvl="1"/>
            <a:r>
              <a:rPr lang="en-US" dirty="0"/>
              <a:t>“a series of extensible scripts used to quickly bring up a complete OpenStack environment”</a:t>
            </a:r>
          </a:p>
          <a:p>
            <a:pPr lvl="1"/>
            <a:r>
              <a:rPr lang="en-US" dirty="0"/>
              <a:t>Ubuntu, </a:t>
            </a:r>
            <a:r>
              <a:rPr lang="en-US" dirty="0" err="1"/>
              <a:t>RedHat</a:t>
            </a:r>
            <a:endParaRPr lang="en-US" dirty="0"/>
          </a:p>
          <a:p>
            <a:pPr lvl="1"/>
            <a:endParaRPr lang="fr-FR" dirty="0"/>
          </a:p>
          <a:p>
            <a:r>
              <a:rPr lang="fr-FR" dirty="0" err="1"/>
              <a:t>Packstack</a:t>
            </a:r>
            <a:endParaRPr lang="fr-FR" dirty="0"/>
          </a:p>
          <a:p>
            <a:pPr lvl="1"/>
            <a:r>
              <a:rPr lang="en-US" dirty="0"/>
              <a:t>https://www.rdoproject.org/install/quickstart/</a:t>
            </a:r>
          </a:p>
          <a:p>
            <a:pPr lvl="1"/>
            <a:r>
              <a:rPr lang="en-US" dirty="0"/>
              <a:t>“installation utility that lets you spin up a proof of concept cloud on one node”</a:t>
            </a:r>
          </a:p>
          <a:p>
            <a:pPr lvl="1"/>
            <a:r>
              <a:rPr lang="en-US" dirty="0" err="1" smtClean="0"/>
              <a:t>RedHat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03648" y="5949280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https://www.openstack.org/software/start/</a:t>
            </a:r>
          </a:p>
        </p:txBody>
      </p:sp>
    </p:spTree>
    <p:extLst>
      <p:ext uri="{BB962C8B-B14F-4D97-AF65-F5344CB8AC3E}">
        <p14:creationId xmlns:p14="http://schemas.microsoft.com/office/powerpoint/2010/main" val="12853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</a:t>
            </a:r>
            <a:r>
              <a:rPr lang="fr-FR" dirty="0" err="1" smtClean="0"/>
              <a:t>Opensource</a:t>
            </a:r>
            <a:r>
              <a:rPr lang="fr-FR" dirty="0" smtClean="0"/>
              <a:t>, viable, géré par une large communauté</a:t>
            </a:r>
          </a:p>
          <a:p>
            <a:r>
              <a:rPr lang="fr-FR" dirty="0" smtClean="0"/>
              <a:t>Rythme </a:t>
            </a:r>
            <a:r>
              <a:rPr lang="fr-FR" dirty="0"/>
              <a:t>Évolution rapide</a:t>
            </a:r>
          </a:p>
          <a:p>
            <a:r>
              <a:rPr lang="fr-FR" dirty="0" smtClean="0"/>
              <a:t>Ensemble de briques</a:t>
            </a:r>
          </a:p>
          <a:p>
            <a:r>
              <a:rPr lang="fr-FR" dirty="0" smtClean="0"/>
              <a:t>Architecture complexe</a:t>
            </a:r>
          </a:p>
          <a:p>
            <a:r>
              <a:rPr lang="fr-FR" dirty="0" smtClean="0"/>
              <a:t>Compétences variées (système, réseau, développement, …)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10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780928"/>
            <a:ext cx="4968552" cy="2353816"/>
          </a:xfrm>
        </p:spPr>
        <p:txBody>
          <a:bodyPr>
            <a:normAutofit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>
                <a:solidFill>
                  <a:schemeClr val="tx1"/>
                </a:solidFill>
              </a:rPr>
              <a:t>L’écosystème </a:t>
            </a:r>
            <a:r>
              <a:rPr lang="fr-FR" dirty="0" err="1">
                <a:solidFill>
                  <a:schemeClr val="tx1"/>
                </a:solidFill>
              </a:rPr>
              <a:t>OpenStack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183359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63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491880" y="2348880"/>
            <a:ext cx="4968552" cy="374441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Définitions</a:t>
            </a:r>
          </a:p>
          <a:p>
            <a:r>
              <a:rPr lang="fr-FR" dirty="0"/>
              <a:t>L’écosystème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 algn="l"/>
            <a:r>
              <a:rPr lang="fr-FR" sz="2400" b="1" dirty="0">
                <a:solidFill>
                  <a:schemeClr val="tx1"/>
                </a:solidFill>
              </a:rPr>
              <a:t>Historique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Gouvernance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Communauté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Packaging</a:t>
            </a:r>
          </a:p>
          <a:p>
            <a:pPr lvl="1" algn="l"/>
            <a:r>
              <a:rPr lang="fr-FR" dirty="0">
                <a:solidFill>
                  <a:srgbClr val="B8B8B8"/>
                </a:solidFill>
              </a:rPr>
              <a:t>Développement</a:t>
            </a:r>
          </a:p>
          <a:p>
            <a:r>
              <a:rPr lang="fr-FR" dirty="0"/>
              <a:t>L’architecture</a:t>
            </a:r>
          </a:p>
          <a:p>
            <a:r>
              <a:rPr lang="fr-FR" dirty="0"/>
              <a:t>Les sous-Projets</a:t>
            </a:r>
          </a:p>
          <a:p>
            <a:r>
              <a:rPr lang="fr-FR" dirty="0" smtClean="0"/>
              <a:t>Premiers pas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1"/>
          <p:cNvSpPr txBox="1"/>
          <p:nvPr/>
        </p:nvSpPr>
        <p:spPr>
          <a:xfrm>
            <a:off x="3059832" y="3039343"/>
            <a:ext cx="50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►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460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Historique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55204"/>
            <a:ext cx="2689479" cy="2801988"/>
          </a:xfrm>
        </p:spPr>
      </p:pic>
      <p:sp>
        <p:nvSpPr>
          <p:cNvPr id="7" name="Espace réservé du contenu 6"/>
          <p:cNvSpPr>
            <a:spLocks noGrp="1"/>
          </p:cNvSpPr>
          <p:nvPr>
            <p:ph sz="half" idx="2"/>
          </p:nvPr>
        </p:nvSpPr>
        <p:spPr>
          <a:xfrm>
            <a:off x="3419872" y="1600200"/>
            <a:ext cx="554461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2010 : </a:t>
            </a:r>
            <a:r>
              <a:rPr lang="fr-FR" dirty="0" err="1" smtClean="0"/>
              <a:t>Rackspace</a:t>
            </a:r>
            <a:r>
              <a:rPr lang="fr-FR" dirty="0" smtClean="0"/>
              <a:t> </a:t>
            </a:r>
            <a:r>
              <a:rPr lang="fr-FR" dirty="0" err="1" smtClean="0"/>
              <a:t>Hosting</a:t>
            </a:r>
            <a:r>
              <a:rPr lang="fr-FR" dirty="0" smtClean="0"/>
              <a:t> + NASA lancent un projet communautaire et Open source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800" dirty="0" smtClean="0"/>
              <a:t>Objectif : créer </a:t>
            </a:r>
            <a:r>
              <a:rPr lang="fr-FR" sz="2800" dirty="0"/>
              <a:t>et offrir des services de Cloud </a:t>
            </a:r>
            <a:r>
              <a:rPr lang="fr-FR" sz="2800" dirty="0" err="1"/>
              <a:t>Computing</a:t>
            </a:r>
            <a:r>
              <a:rPr lang="fr-FR" sz="2800" dirty="0"/>
              <a:t> avec du matériel </a:t>
            </a:r>
            <a:r>
              <a:rPr lang="fr-FR" sz="2800" dirty="0" smtClean="0"/>
              <a:t>standard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6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Cycle de vie des versions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2348881"/>
            <a:ext cx="7367539" cy="3475858"/>
          </a:xfr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fr-FR" smtClean="0"/>
              <a:t>Introduction à Openstack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7704" y="1268760"/>
            <a:ext cx="6552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b="1" dirty="0" smtClean="0"/>
              <a:t> 2 releases annuelles,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b="1" dirty="0" smtClean="0"/>
              <a:t> 1 version « stable, »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b="1" dirty="0" smtClean="0"/>
              <a:t> 2 versions « supportées »</a:t>
            </a:r>
            <a:endParaRPr lang="fr-FR" sz="20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47664" y="593998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https://www.objectif-libre.com/fr/</a:t>
            </a:r>
          </a:p>
        </p:txBody>
      </p:sp>
    </p:spTree>
    <p:extLst>
      <p:ext uri="{BB962C8B-B14F-4D97-AF65-F5344CB8AC3E}">
        <p14:creationId xmlns:p14="http://schemas.microsoft.com/office/powerpoint/2010/main" val="16746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èle Télécom Bretagne">
  <a:themeElements>
    <a:clrScheme name="Télécom Bretagne">
      <a:dk1>
        <a:srgbClr val="000000"/>
      </a:dk1>
      <a:lt1>
        <a:srgbClr val="FFFFFF"/>
      </a:lt1>
      <a:dk2>
        <a:srgbClr val="A8B50A"/>
      </a:dk2>
      <a:lt2>
        <a:srgbClr val="B8B8B8"/>
      </a:lt2>
      <a:accent1>
        <a:srgbClr val="001489"/>
      </a:accent1>
      <a:accent2>
        <a:srgbClr val="000000"/>
      </a:accent2>
      <a:accent3>
        <a:srgbClr val="6D5047"/>
      </a:accent3>
      <a:accent4>
        <a:srgbClr val="A8B50A"/>
      </a:accent4>
      <a:accent5>
        <a:srgbClr val="A8B50A"/>
      </a:accent5>
      <a:accent6>
        <a:srgbClr val="A8B50A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élécom Bretagne">
    <a:dk1>
      <a:srgbClr val="000000"/>
    </a:dk1>
    <a:lt1>
      <a:srgbClr val="FFFFFF"/>
    </a:lt1>
    <a:dk2>
      <a:srgbClr val="A8B50A"/>
    </a:dk2>
    <a:lt2>
      <a:srgbClr val="B8B8B8"/>
    </a:lt2>
    <a:accent1>
      <a:srgbClr val="001489"/>
    </a:accent1>
    <a:accent2>
      <a:srgbClr val="000000"/>
    </a:accent2>
    <a:accent3>
      <a:srgbClr val="6D5047"/>
    </a:accent3>
    <a:accent4>
      <a:srgbClr val="A8B50A"/>
    </a:accent4>
    <a:accent5>
      <a:srgbClr val="A8B50A"/>
    </a:accent5>
    <a:accent6>
      <a:srgbClr val="A8B50A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6463</TotalTime>
  <Words>1912</Words>
  <Application>Microsoft Office PowerPoint</Application>
  <PresentationFormat>Affichage à l'écran (4:3)</PresentationFormat>
  <Paragraphs>441</Paragraphs>
  <Slides>59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Modèle Télécom Bretagne</vt:lpstr>
      <vt:lpstr>Introduction à Openstack</vt:lpstr>
      <vt:lpstr>Objectifs</vt:lpstr>
      <vt:lpstr>Plan</vt:lpstr>
      <vt:lpstr>Présentation PowerPoint</vt:lpstr>
      <vt:lpstr>Définitions</vt:lpstr>
      <vt:lpstr>Présentation PowerPoint</vt:lpstr>
      <vt:lpstr>Présentation PowerPoint</vt:lpstr>
      <vt:lpstr>Historique</vt:lpstr>
      <vt:lpstr>Cycle de vie des versions</vt:lpstr>
      <vt:lpstr>Releases Timeline</vt:lpstr>
      <vt:lpstr>Présentation PowerPoint</vt:lpstr>
      <vt:lpstr>La fondation OpenStack</vt:lpstr>
      <vt:lpstr>OpenStack Nation</vt:lpstr>
      <vt:lpstr>OpenStack Summit</vt:lpstr>
      <vt:lpstr>Présentation PowerPoint</vt:lpstr>
      <vt:lpstr>Quelques soutiens/contributeurs </vt:lpstr>
      <vt:lpstr>... et utilisateurs</vt:lpstr>
      <vt:lpstr>Présentation PowerPoint</vt:lpstr>
      <vt:lpstr>Packaging : Ubuntu</vt:lpstr>
      <vt:lpstr>Les autres distributions</vt:lpstr>
      <vt:lpstr>Présentation PowerPoint</vt:lpstr>
      <vt:lpstr>Développement</vt:lpstr>
      <vt:lpstr>Informations</vt:lpstr>
      <vt:lpstr>Statistiques contributions ocata</vt:lpstr>
      <vt:lpstr>Stackforge</vt:lpstr>
      <vt:lpstr>Présentation PowerPoint</vt:lpstr>
      <vt:lpstr>Design Tenets</vt:lpstr>
      <vt:lpstr>Technologies mises en œuvre</vt:lpstr>
      <vt:lpstr>Pour résumer</vt:lpstr>
      <vt:lpstr>Composants principaux</vt:lpstr>
      <vt:lpstr>Aperçu : pour un utilisateur</vt:lpstr>
      <vt:lpstr>Ce que ça cache …</vt:lpstr>
      <vt:lpstr>Zoom …</vt:lpstr>
      <vt:lpstr>Grands principes d’ implémentation</vt:lpstr>
      <vt:lpstr>Présentation PowerPoint</vt:lpstr>
      <vt:lpstr>Présentation PowerPoint</vt:lpstr>
      <vt:lpstr>Les sous-projets « Core »</vt:lpstr>
      <vt:lpstr>Principaux composants d’OpenStack</vt:lpstr>
      <vt:lpstr>Sous-projets « Big Tent »</vt:lpstr>
      <vt:lpstr>« Big Tent »  et « Core »</vt:lpstr>
      <vt:lpstr>Evolution</vt:lpstr>
      <vt:lpstr>Maturité  / Statistiques</vt:lpstr>
      <vt:lpstr>CORRESPONDANCE OPENSTACK - AWS</vt:lpstr>
      <vt:lpstr>Sous-projets « Tools  »</vt:lpstr>
      <vt:lpstr>Présentation PowerPoint</vt:lpstr>
      <vt:lpstr>Keystone (identity)</vt:lpstr>
      <vt:lpstr>Nova (compute)</vt:lpstr>
      <vt:lpstr>Nova - architecture</vt:lpstr>
      <vt:lpstr>Glance (images)</vt:lpstr>
      <vt:lpstr>Horizon (dashboard)</vt:lpstr>
      <vt:lpstr>Neutron (Network)</vt:lpstr>
      <vt:lpstr>Choix et contraintes sur les composants</vt:lpstr>
      <vt:lpstr>Grands principes d’utilisation</vt:lpstr>
      <vt:lpstr>Présentation PowerPoint</vt:lpstr>
      <vt:lpstr>La console : Horizon</vt:lpstr>
      <vt:lpstr>Les APIs</vt:lpstr>
      <vt:lpstr>Les clients</vt:lpstr>
      <vt:lpstr>Démarrer avec Openstack</vt:lpstr>
      <vt:lpstr>En conclusion</vt:lpstr>
    </vt:vector>
  </TitlesOfParts>
  <Company>Institut Mines-Télécom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 Charpenel;Implica</dc:creator>
  <cp:lastModifiedBy>BRAUX Emmanuel</cp:lastModifiedBy>
  <cp:revision>184</cp:revision>
  <dcterms:created xsi:type="dcterms:W3CDTF">2013-01-04T16:51:24Z</dcterms:created>
  <dcterms:modified xsi:type="dcterms:W3CDTF">2017-10-19T13:24:49Z</dcterms:modified>
</cp:coreProperties>
</file>